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6"/>
  </p:sldMasterIdLst>
  <p:notesMasterIdLst>
    <p:notesMasterId r:id="rId31"/>
  </p:notesMasterIdLst>
  <p:handoutMasterIdLst>
    <p:handoutMasterId r:id="rId32"/>
  </p:handoutMasterIdLst>
  <p:sldIdLst>
    <p:sldId id="279" r:id="rId7"/>
    <p:sldId id="293" r:id="rId8"/>
    <p:sldId id="280" r:id="rId9"/>
    <p:sldId id="281" r:id="rId10"/>
    <p:sldId id="282" r:id="rId11"/>
    <p:sldId id="294" r:id="rId12"/>
    <p:sldId id="285" r:id="rId13"/>
    <p:sldId id="295" r:id="rId14"/>
    <p:sldId id="287" r:id="rId15"/>
    <p:sldId id="302" r:id="rId16"/>
    <p:sldId id="303" r:id="rId17"/>
    <p:sldId id="304" r:id="rId18"/>
    <p:sldId id="305" r:id="rId19"/>
    <p:sldId id="306" r:id="rId20"/>
    <p:sldId id="291" r:id="rId21"/>
    <p:sldId id="296" r:id="rId22"/>
    <p:sldId id="297" r:id="rId23"/>
    <p:sldId id="298" r:id="rId24"/>
    <p:sldId id="299" r:id="rId25"/>
    <p:sldId id="300" r:id="rId26"/>
    <p:sldId id="288" r:id="rId27"/>
    <p:sldId id="289" r:id="rId28"/>
    <p:sldId id="290" r:id="rId29"/>
    <p:sldId id="28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8" autoAdjust="0"/>
    <p:restoredTop sz="94660"/>
  </p:normalViewPr>
  <p:slideViewPr>
    <p:cSldViewPr snapToGrid="0">
      <p:cViewPr varScale="1">
        <p:scale>
          <a:sx n="106" d="100"/>
          <a:sy n="106" d="100"/>
        </p:scale>
        <p:origin x="135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BC83BAEC-432F-4360-9A84-62440750317B}" type="datetimeFigureOut">
              <a:rPr lang="en-US" smtClean="0"/>
              <a:t>7/23/2019</a:t>
            </a:fld>
            <a:endParaRPr lang="en-US" dirty="0"/>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61518B8E-B125-4691-938C-1505C7013916}" type="slidenum">
              <a:rPr lang="en-US" smtClean="0"/>
              <a:t>‹#›</a:t>
            </a:fld>
            <a:endParaRPr lang="en-US" dirty="0"/>
          </a:p>
        </p:txBody>
      </p:sp>
    </p:spTree>
    <p:extLst>
      <p:ext uri="{BB962C8B-B14F-4D97-AF65-F5344CB8AC3E}">
        <p14:creationId xmlns:p14="http://schemas.microsoft.com/office/powerpoint/2010/main" val="3831545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C1E4B8CC-50C6-460D-A937-1D42699A48E1}" type="datetimeFigureOut">
              <a:rPr lang="en-US" smtClean="0"/>
              <a:t>7/23/2019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dirty="0"/>
          </a:p>
        </p:txBody>
      </p:sp>
    </p:spTree>
    <p:extLst>
      <p:ext uri="{BB962C8B-B14F-4D97-AF65-F5344CB8AC3E}">
        <p14:creationId xmlns:p14="http://schemas.microsoft.com/office/powerpoint/2010/main" val="18845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23</a:t>
            </a:fld>
            <a:endParaRPr lang="en-US" dirty="0"/>
          </a:p>
        </p:txBody>
      </p:sp>
    </p:spTree>
    <p:extLst>
      <p:ext uri="{BB962C8B-B14F-4D97-AF65-F5344CB8AC3E}">
        <p14:creationId xmlns:p14="http://schemas.microsoft.com/office/powerpoint/2010/main" val="208111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24</a:t>
            </a:fld>
            <a:endParaRPr lang="en-US" dirty="0"/>
          </a:p>
        </p:txBody>
      </p:sp>
    </p:spTree>
    <p:extLst>
      <p:ext uri="{BB962C8B-B14F-4D97-AF65-F5344CB8AC3E}">
        <p14:creationId xmlns:p14="http://schemas.microsoft.com/office/powerpoint/2010/main" val="339655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a:t>
            </a:fld>
            <a:endParaRPr lang="en-US" dirty="0"/>
          </a:p>
        </p:txBody>
      </p:sp>
    </p:spTree>
    <p:extLst>
      <p:ext uri="{BB962C8B-B14F-4D97-AF65-F5344CB8AC3E}">
        <p14:creationId xmlns:p14="http://schemas.microsoft.com/office/powerpoint/2010/main" val="236237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behalf</a:t>
            </a:r>
            <a:r>
              <a:rPr lang="en-US" baseline="0" dirty="0" smtClean="0"/>
              <a:t> of the Mission and Installation Contracting Command Commanding General, Brigadier General William M. Boruff and the more than 1200 soldiers and civilians comprising the MICC Family, it is my pleasure to welcome you to the MICC-Fort Benning Open House.  We are committed to building a ready, transparent, and accountable organization that is built on trust and respect, and this open house is a big part of that commitment.  </a:t>
            </a:r>
          </a:p>
          <a:p>
            <a:endParaRPr lang="en-US" baseline="0" dirty="0" smtClean="0"/>
          </a:p>
          <a:p>
            <a:r>
              <a:rPr lang="en-US" baseline="0" dirty="0" smtClean="0"/>
              <a:t>The MICC stands committed to ensuring </a:t>
            </a:r>
            <a:r>
              <a:rPr lang="en-US" dirty="0" smtClean="0"/>
              <a:t>the promotion of early exchanges of information about future acquisitions. An early exchange of information among industry and the program manager, contracting officer, and other participants in the acquisition process can identify and resolve concerns regarding the proposed acquisition and remedy any other industry concerns or questions.  We</a:t>
            </a:r>
            <a:r>
              <a:rPr lang="en-US" baseline="0" dirty="0" smtClean="0"/>
              <a:t> want to talk with you and hear from you, and we want to ensure that you hear from us, as early as possible in the acquisition life-cycle.  That exchange is what this Open House is all about.”</a:t>
            </a:r>
            <a:endParaRPr lang="en-US" dirty="0"/>
          </a:p>
        </p:txBody>
      </p:sp>
      <p:sp>
        <p:nvSpPr>
          <p:cNvPr id="4" name="Slide Number Placeholder 3"/>
          <p:cNvSpPr>
            <a:spLocks noGrp="1"/>
          </p:cNvSpPr>
          <p:nvPr>
            <p:ph type="sldNum" sz="quarter" idx="10"/>
          </p:nvPr>
        </p:nvSpPr>
        <p:spPr/>
        <p:txBody>
          <a:bodyPr/>
          <a:lstStyle/>
          <a:p>
            <a:pPr>
              <a:defRPr/>
            </a:pPr>
            <a:fld id="{BEAC7EFE-AA12-45DE-AEE7-1FDC0EBBFEFF}" type="slidenum">
              <a:rPr lang="en-US" smtClean="0"/>
              <a:pPr>
                <a:defRPr/>
              </a:pPr>
              <a:t>4</a:t>
            </a:fld>
            <a:endParaRPr lang="en-US" dirty="0"/>
          </a:p>
        </p:txBody>
      </p:sp>
    </p:spTree>
    <p:extLst>
      <p:ext uri="{BB962C8B-B14F-4D97-AF65-F5344CB8AC3E}">
        <p14:creationId xmlns:p14="http://schemas.microsoft.com/office/powerpoint/2010/main" val="135697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AC7EFE-AA12-45DE-AEE7-1FDC0EBBFEFF}" type="slidenum">
              <a:rPr lang="en-US" smtClean="0"/>
              <a:pPr>
                <a:defRPr/>
              </a:pPr>
              <a:t>5</a:t>
            </a:fld>
            <a:endParaRPr lang="en-US" dirty="0"/>
          </a:p>
        </p:txBody>
      </p:sp>
    </p:spTree>
    <p:extLst>
      <p:ext uri="{BB962C8B-B14F-4D97-AF65-F5344CB8AC3E}">
        <p14:creationId xmlns:p14="http://schemas.microsoft.com/office/powerpoint/2010/main" val="362656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15</a:t>
            </a:fld>
            <a:endParaRPr lang="en-US" dirty="0"/>
          </a:p>
        </p:txBody>
      </p:sp>
    </p:spTree>
    <p:extLst>
      <p:ext uri="{BB962C8B-B14F-4D97-AF65-F5344CB8AC3E}">
        <p14:creationId xmlns:p14="http://schemas.microsoft.com/office/powerpoint/2010/main" val="171866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16</a:t>
            </a:fld>
            <a:endParaRPr lang="en-US" dirty="0"/>
          </a:p>
        </p:txBody>
      </p:sp>
    </p:spTree>
    <p:extLst>
      <p:ext uri="{BB962C8B-B14F-4D97-AF65-F5344CB8AC3E}">
        <p14:creationId xmlns:p14="http://schemas.microsoft.com/office/powerpoint/2010/main" val="363049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19</a:t>
            </a:fld>
            <a:endParaRPr lang="en-US" dirty="0"/>
          </a:p>
        </p:txBody>
      </p:sp>
    </p:spTree>
    <p:extLst>
      <p:ext uri="{BB962C8B-B14F-4D97-AF65-F5344CB8AC3E}">
        <p14:creationId xmlns:p14="http://schemas.microsoft.com/office/powerpoint/2010/main" val="46902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xfrm>
            <a:off x="481244" y="2890700"/>
            <a:ext cx="5776710" cy="2732590"/>
          </a:xfrm>
          <a:noFill/>
        </p:spPr>
        <p:txBody>
          <a:bodyPr wrap="square" numCol="1" anchor="t" anchorCtr="0" compatLnSpc="1">
            <a:prstTxWarp prst="textNoShape">
              <a:avLst/>
            </a:prstTxWarp>
          </a:bodyPr>
          <a:lstStyle/>
          <a:p>
            <a:pPr marL="3838932" lvl="8" indent="-225819" fontAlgn="base">
              <a:spcBef>
                <a:spcPct val="0"/>
              </a:spcBef>
              <a:spcAft>
                <a:spcPts val="492"/>
              </a:spcAft>
            </a:pPr>
            <a:r>
              <a:rPr lang="en-US" sz="1000" b="1" i="1" dirty="0">
                <a:solidFill>
                  <a:srgbClr val="0000FF"/>
                </a:solidFill>
                <a:latin typeface="Arial" pitchFamily="34" charset="0"/>
                <a:cs typeface="Arial" pitchFamily="34" charset="0"/>
              </a:rPr>
              <a:t>[Next Slide]</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4197B5-B297-452C-A663-9F9F101CC3BE}" type="slidenum">
              <a:rPr lang="en-US">
                <a:solidFill>
                  <a:prstClr val="black"/>
                </a:solidFill>
              </a:rPr>
              <a:pPr fontAlgn="base">
                <a:spcBef>
                  <a:spcPct val="0"/>
                </a:spcBef>
                <a:spcAft>
                  <a:spcPct val="0"/>
                </a:spcAft>
              </a:pPr>
              <a:t>21</a:t>
            </a:fld>
            <a:endParaRPr lang="en-US" dirty="0">
              <a:solidFill>
                <a:prstClr val="black"/>
              </a:solidFill>
            </a:endParaRPr>
          </a:p>
        </p:txBody>
      </p:sp>
    </p:spTree>
    <p:extLst>
      <p:ext uri="{BB962C8B-B14F-4D97-AF65-F5344CB8AC3E}">
        <p14:creationId xmlns:p14="http://schemas.microsoft.com/office/powerpoint/2010/main" val="44463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xfrm>
            <a:off x="481244" y="2890700"/>
            <a:ext cx="5776710" cy="2732590"/>
          </a:xfrm>
          <a:noFill/>
        </p:spPr>
        <p:txBody>
          <a:bodyPr wrap="square" numCol="1" anchor="t" anchorCtr="0" compatLnSpc="1">
            <a:prstTxWarp prst="textNoShape">
              <a:avLst/>
            </a:prstTxWarp>
          </a:bodyPr>
          <a:lstStyle/>
          <a:p>
            <a:pPr marL="3838932" lvl="8" indent="-225819" fontAlgn="base">
              <a:spcBef>
                <a:spcPct val="0"/>
              </a:spcBef>
              <a:spcAft>
                <a:spcPts val="492"/>
              </a:spcAft>
            </a:pPr>
            <a:r>
              <a:rPr lang="en-US" sz="1000" b="1" i="1" dirty="0">
                <a:solidFill>
                  <a:srgbClr val="0000FF"/>
                </a:solidFill>
                <a:latin typeface="Arial" pitchFamily="34" charset="0"/>
                <a:cs typeface="Arial" pitchFamily="34" charset="0"/>
              </a:rPr>
              <a:t>[Next Slide]</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4197B5-B297-452C-A663-9F9F101CC3BE}" type="slidenum">
              <a:rPr lang="en-US">
                <a:solidFill>
                  <a:prstClr val="black"/>
                </a:solidFill>
              </a:rPr>
              <a:pPr fontAlgn="base">
                <a:spcBef>
                  <a:spcPct val="0"/>
                </a:spcBef>
                <a:spcAft>
                  <a:spcPct val="0"/>
                </a:spcAft>
              </a:pPr>
              <a:t>22</a:t>
            </a:fld>
            <a:endParaRPr lang="en-US" dirty="0">
              <a:solidFill>
                <a:prstClr val="black"/>
              </a:solidFill>
            </a:endParaRPr>
          </a:p>
        </p:txBody>
      </p:sp>
    </p:spTree>
    <p:extLst>
      <p:ext uri="{BB962C8B-B14F-4D97-AF65-F5344CB8AC3E}">
        <p14:creationId xmlns:p14="http://schemas.microsoft.com/office/powerpoint/2010/main" val="1309610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4995949"/>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a:t>
            </a:r>
            <a:endParaRPr lang="en-US" sz="900" b="1" dirty="0"/>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tx1"/>
                </a:solidFill>
              </a:rPr>
              <a:t>UNCLASSIFIED</a:t>
            </a:r>
            <a:endParaRPr lang="en-US" sz="900" b="1" dirty="0">
              <a:solidFill>
                <a:schemeClr val="tx1"/>
              </a:solidFill>
            </a:endParaRPr>
          </a:p>
        </p:txBody>
      </p:sp>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62305" y="4040554"/>
            <a:ext cx="856140" cy="856140"/>
          </a:xfrm>
          <a:prstGeom prst="rect">
            <a:avLst/>
          </a:prstGeom>
        </p:spPr>
      </p:pic>
    </p:spTree>
    <p:extLst>
      <p:ext uri="{BB962C8B-B14F-4D97-AF65-F5344CB8AC3E}">
        <p14:creationId xmlns:p14="http://schemas.microsoft.com/office/powerpoint/2010/main" val="171503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686800" y="6462611"/>
            <a:ext cx="612648" cy="365125"/>
          </a:xfrm>
          <a:prstGeom prst="rect">
            <a:avLst/>
          </a:prstGeom>
        </p:spPr>
        <p:txBody>
          <a:bodyPr/>
          <a:lstStyle/>
          <a:p>
            <a:fld id="{89F2C004-2715-FE49-B628-06E74F704CD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08447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686800" y="6462611"/>
            <a:ext cx="612648" cy="365125"/>
          </a:xfrm>
          <a:prstGeom prst="rect">
            <a:avLst/>
          </a:prstGeom>
        </p:spPr>
        <p:txBody>
          <a:bodyPr/>
          <a:lstStyle/>
          <a:p>
            <a:fld id="{89F2C004-2715-FE49-B628-06E74F704CD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3519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313859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13619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3671473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184158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19223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354288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488515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3474857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hidden="1"/>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LowerBa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5934075"/>
            <a:ext cx="9144000" cy="923925"/>
          </a:xfrm>
          <a:prstGeom prst="rect">
            <a:avLst/>
          </a:prstGeom>
        </p:spPr>
      </p:pic>
      <p:pic>
        <p:nvPicPr>
          <p:cNvPr id="10" name="TopBa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6" name="Slide Number Placeholder 5"/>
          <p:cNvSpPr>
            <a:spLocks noGrp="1"/>
          </p:cNvSpPr>
          <p:nvPr>
            <p:ph type="sldNum" sz="quarter" idx="4"/>
          </p:nvPr>
        </p:nvSpPr>
        <p:spPr>
          <a:xfrm>
            <a:off x="3459192" y="6646189"/>
            <a:ext cx="2225616" cy="184666"/>
          </a:xfrm>
          <a:prstGeom prst="rect">
            <a:avLst/>
          </a:prstGeom>
        </p:spPr>
        <p:txBody>
          <a:bodyPr vert="horz" wrap="square" lIns="0" tIns="0" rIns="0" bIns="0" rtlCol="0" anchor="t" anchorCtr="0">
            <a:spAutoFit/>
          </a:bodyPr>
          <a:lstStyle>
            <a:lvl1pPr algn="ctr">
              <a:defRPr sz="1200" b="1">
                <a:solidFill>
                  <a:schemeClr val="tx1"/>
                </a:solidFill>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
        <p:nvSpPr>
          <p:cNvPr id="8"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a:t>
            </a:r>
            <a:endParaRPr lang="en-US" sz="900" b="1" dirty="0"/>
          </a:p>
        </p:txBody>
      </p:sp>
      <p:sp>
        <p:nvSpPr>
          <p:cNvPr id="7"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a:t>
            </a:r>
            <a:endParaRPr lang="en-US" sz="900" b="1" dirty="0">
              <a:solidFill>
                <a:schemeClr val="bg1"/>
              </a:solidFill>
            </a:endParaRPr>
          </a:p>
        </p:txBody>
      </p:sp>
      <p:pic>
        <p:nvPicPr>
          <p:cNvPr id="5" name="Picture 4"/>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8315941" y="6128796"/>
            <a:ext cx="555373" cy="555373"/>
          </a:xfrm>
          <a:prstGeom prst="rect">
            <a:avLst/>
          </a:prstGeom>
        </p:spPr>
      </p:pic>
    </p:spTree>
    <p:extLst>
      <p:ext uri="{BB962C8B-B14F-4D97-AF65-F5344CB8AC3E}">
        <p14:creationId xmlns:p14="http://schemas.microsoft.com/office/powerpoint/2010/main" val="1999678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mailto:rufus.gates.civ@mail.mi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fbo.gov/"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benning.army.mil/tenant/micc/"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terri.l.buonfigli.civ@mail.mil" TargetMode="External"/><Relationship Id="rId2" Type="http://schemas.openxmlformats.org/officeDocument/2006/relationships/hyperlink" Target="mailto:eric.d.claud.civ@mail.mil" TargetMode="External"/><Relationship Id="rId1" Type="http://schemas.openxmlformats.org/officeDocument/2006/relationships/slideLayout" Target="../slideLayouts/slideLayout7.xml"/><Relationship Id="rId6" Type="http://schemas.openxmlformats.org/officeDocument/2006/relationships/hyperlink" Target="mailto:amy.l.ulisse.civ@mail.mil" TargetMode="External"/><Relationship Id="rId5" Type="http://schemas.openxmlformats.org/officeDocument/2006/relationships/hyperlink" Target="mailto:rufus.gates.civ@mail.mil" TargetMode="External"/><Relationship Id="rId4" Type="http://schemas.openxmlformats.org/officeDocument/2006/relationships/hyperlink" Target="mailto:joyce.a.williams97.civ@mail.mi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benning.army.mil/tenant/micc/"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christopher.w.martin24.civ@mail.mi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108337" y="5482737"/>
            <a:ext cx="3035663" cy="1323439"/>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Ms. Dana Harris</a:t>
            </a:r>
          </a:p>
          <a:p>
            <a:pPr algn="ctr"/>
            <a:r>
              <a:rPr lang="en-US" sz="1600" b="1" dirty="0" smtClean="0">
                <a:latin typeface="Times New Roman" panose="02020603050405020304" pitchFamily="18" charset="0"/>
                <a:cs typeface="Times New Roman" panose="02020603050405020304" pitchFamily="18" charset="0"/>
              </a:rPr>
              <a:t>Director, MICC – Ft. Benning</a:t>
            </a:r>
          </a:p>
          <a:p>
            <a:pPr algn="ctr"/>
            <a:endParaRPr lang="en-US" sz="1600" b="1" dirty="0">
              <a:latin typeface="Times New Roman" panose="02020603050405020304" pitchFamily="18" charset="0"/>
              <a:cs typeface="Times New Roman" panose="02020603050405020304" pitchFamily="18" charset="0"/>
            </a:endParaRPr>
          </a:p>
          <a:p>
            <a:pPr algn="ctr"/>
            <a:r>
              <a:rPr lang="en-US" sz="1600" b="1" dirty="0" smtClean="0">
                <a:latin typeface="Times New Roman" panose="02020603050405020304" pitchFamily="18" charset="0"/>
                <a:cs typeface="Times New Roman" panose="02020603050405020304" pitchFamily="18" charset="0"/>
              </a:rPr>
              <a:t>Ms. Nicole McKenzie</a:t>
            </a:r>
          </a:p>
          <a:p>
            <a:pPr algn="ctr"/>
            <a:r>
              <a:rPr lang="en-US" sz="1600" b="1" dirty="0" smtClean="0">
                <a:latin typeface="Times New Roman" panose="02020603050405020304" pitchFamily="18" charset="0"/>
                <a:cs typeface="Times New Roman" panose="02020603050405020304" pitchFamily="18" charset="0"/>
              </a:rPr>
              <a:t>Director, MICC- Ft. Rucker</a:t>
            </a:r>
            <a:endParaRPr lang="en-US" sz="1600" b="1" dirty="0">
              <a:latin typeface="Times New Roman" panose="02020603050405020304" pitchFamily="18" charset="0"/>
              <a:cs typeface="Times New Roman" panose="02020603050405020304" pitchFamily="18" charset="0"/>
            </a:endParaRPr>
          </a:p>
        </p:txBody>
      </p:sp>
      <p:sp>
        <p:nvSpPr>
          <p:cNvPr id="11" name="Subtitle 10"/>
          <p:cNvSpPr>
            <a:spLocks noGrp="1"/>
          </p:cNvSpPr>
          <p:nvPr>
            <p:ph type="subTitle" idx="1"/>
          </p:nvPr>
        </p:nvSpPr>
        <p:spPr>
          <a:xfrm>
            <a:off x="511744" y="5902859"/>
            <a:ext cx="5972183" cy="625111"/>
          </a:xfrm>
        </p:spPr>
        <p:txBody>
          <a:bodyPr/>
          <a:lstStyle/>
          <a:p>
            <a:r>
              <a:rPr lang="en-US" sz="2400" b="0" dirty="0" smtClean="0"/>
              <a:t>Acquisition Forecast Open House</a:t>
            </a:r>
          </a:p>
          <a:p>
            <a:r>
              <a:rPr lang="en-US" b="0" dirty="0" smtClean="0"/>
              <a:t>Industry Day</a:t>
            </a:r>
            <a:endParaRPr lang="en-US" sz="2400" b="0" dirty="0"/>
          </a:p>
        </p:txBody>
      </p:sp>
      <p:sp>
        <p:nvSpPr>
          <p:cNvPr id="10" name="Title 9"/>
          <p:cNvSpPr>
            <a:spLocks noGrp="1"/>
          </p:cNvSpPr>
          <p:nvPr>
            <p:ph type="ctrTitle"/>
          </p:nvPr>
        </p:nvSpPr>
        <p:spPr>
          <a:xfrm>
            <a:off x="312569" y="4997989"/>
            <a:ext cx="5065190" cy="969496"/>
          </a:xfrm>
        </p:spPr>
        <p:txBody>
          <a:bodyPr/>
          <a:lstStyle/>
          <a:p>
            <a:r>
              <a:rPr lang="en-US" dirty="0" smtClean="0">
                <a:effectLst>
                  <a:outerShdw blurRad="38100" dist="38100" dir="2700000" algn="tl">
                    <a:srgbClr val="000000">
                      <a:alpha val="43137"/>
                    </a:srgbClr>
                  </a:outerShdw>
                </a:effectLst>
              </a:rPr>
              <a:t>MICC – Fort Benning </a:t>
            </a:r>
            <a:r>
              <a:rPr lang="en-US" dirty="0">
                <a:effectLst>
                  <a:outerShdw blurRad="38100" dist="38100" dir="2700000" algn="tl">
                    <a:srgbClr val="000000">
                      <a:alpha val="43137"/>
                    </a:srgbClr>
                  </a:outerShdw>
                </a:effectLst>
              </a:rPr>
              <a:t>&amp; MICC </a:t>
            </a:r>
            <a:r>
              <a:rPr lang="en-US" dirty="0" smtClean="0">
                <a:effectLst>
                  <a:outerShdw blurRad="38100" dist="38100" dir="2700000" algn="tl">
                    <a:srgbClr val="000000">
                      <a:alpha val="43137"/>
                    </a:srgbClr>
                  </a:outerShdw>
                </a:effectLst>
              </a:rPr>
              <a:t>– Fort Rucker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4398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0" y="104035"/>
            <a:ext cx="8307239" cy="480131"/>
          </a:xfrm>
          <a:noFill/>
        </p:spPr>
        <p:txBody>
          <a:bodyPr/>
          <a:lstStyle/>
          <a:p>
            <a:pPr algn="ctr"/>
            <a:r>
              <a:rPr lang="en-US" dirty="0">
                <a:solidFill>
                  <a:schemeClr val="bg1"/>
                </a:solidFill>
                <a:ea typeface="ＭＳ Ｐゴシック" pitchFamily="34" charset="-128"/>
              </a:rPr>
              <a:t>Mission Support Division</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sz="4800" dirty="0" smtClean="0">
              <a:latin typeface="Times New Roman" panose="02020603050405020304" pitchFamily="18" charset="0"/>
              <a:cs typeface="Times New Roman" panose="02020603050405020304" pitchFamily="18" charset="0"/>
            </a:endParaRPr>
          </a:p>
          <a:p>
            <a:pPr marL="0" indent="0" algn="ctr">
              <a:buNone/>
            </a:pPr>
            <a:r>
              <a:rPr lang="en-US" sz="4800" dirty="0" smtClean="0">
                <a:latin typeface="Times New Roman" panose="02020603050405020304" pitchFamily="18" charset="0"/>
                <a:cs typeface="Times New Roman" panose="02020603050405020304" pitchFamily="18" charset="0"/>
              </a:rPr>
              <a:t>Fiscal </a:t>
            </a:r>
            <a:r>
              <a:rPr lang="en-US" sz="4800" dirty="0">
                <a:latin typeface="Times New Roman" panose="02020603050405020304" pitchFamily="18" charset="0"/>
                <a:cs typeface="Times New Roman" panose="02020603050405020304" pitchFamily="18" charset="0"/>
              </a:rPr>
              <a:t>Year </a:t>
            </a:r>
            <a:r>
              <a:rPr lang="en-US" sz="4800" dirty="0" smtClean="0">
                <a:latin typeface="Times New Roman" panose="02020603050405020304" pitchFamily="18" charset="0"/>
                <a:cs typeface="Times New Roman" panose="02020603050405020304" pitchFamily="18" charset="0"/>
              </a:rPr>
              <a:t>2019/20</a:t>
            </a:r>
            <a:endParaRPr lang="en-US" sz="4800" dirty="0">
              <a:latin typeface="Times New Roman" panose="02020603050405020304" pitchFamily="18" charset="0"/>
              <a:cs typeface="Times New Roman" panose="02020603050405020304" pitchFamily="18" charset="0"/>
            </a:endParaRPr>
          </a:p>
          <a:p>
            <a:pPr marL="0" indent="0" algn="ctr">
              <a:buNone/>
            </a:pPr>
            <a:r>
              <a:rPr lang="en-US" sz="4800" dirty="0">
                <a:latin typeface="Times New Roman" panose="02020603050405020304" pitchFamily="18" charset="0"/>
                <a:cs typeface="Times New Roman" panose="02020603050405020304" pitchFamily="18" charset="0"/>
              </a:rPr>
              <a:t>MICC </a:t>
            </a:r>
            <a:r>
              <a:rPr lang="en-US" sz="4800" dirty="0" smtClean="0">
                <a:latin typeface="Times New Roman" panose="02020603050405020304" pitchFamily="18" charset="0"/>
                <a:cs typeface="Times New Roman" panose="02020603050405020304" pitchFamily="18" charset="0"/>
              </a:rPr>
              <a:t>Benning </a:t>
            </a:r>
            <a:r>
              <a:rPr lang="en-US" sz="4800" dirty="0">
                <a:latin typeface="Times New Roman" panose="02020603050405020304" pitchFamily="18" charset="0"/>
                <a:cs typeface="Times New Roman" panose="02020603050405020304" pitchFamily="18" charset="0"/>
              </a:rPr>
              <a:t>Forecasted</a:t>
            </a:r>
          </a:p>
          <a:p>
            <a:pPr marL="0" indent="0" algn="ctr">
              <a:buNone/>
            </a:pPr>
            <a:r>
              <a:rPr lang="en-US" sz="4800" dirty="0">
                <a:latin typeface="Times New Roman" panose="02020603050405020304" pitchFamily="18" charset="0"/>
                <a:cs typeface="Times New Roman" panose="02020603050405020304" pitchFamily="18" charset="0"/>
              </a:rPr>
              <a:t>Requirements</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44118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67591"/>
            <a:ext cx="8307238" cy="480131"/>
          </a:xfrm>
        </p:spPr>
        <p:txBody>
          <a:bodyPr/>
          <a:lstStyle/>
          <a:p>
            <a:pPr algn="ctr"/>
            <a:r>
              <a:rPr lang="en-US" dirty="0">
                <a:solidFill>
                  <a:srgbClr val="FFFFFF"/>
                </a:solidFill>
                <a:ea typeface="ＭＳ Ｐゴシック" pitchFamily="34" charset="-128"/>
              </a:rPr>
              <a:t>Mission Support Division</a:t>
            </a:r>
          </a:p>
        </p:txBody>
      </p:sp>
      <p:sp>
        <p:nvSpPr>
          <p:cNvPr id="3" name="Content Placeholder 2"/>
          <p:cNvSpPr>
            <a:spLocks noGrp="1"/>
          </p:cNvSpPr>
          <p:nvPr>
            <p:ph idx="1"/>
          </p:nvPr>
        </p:nvSpPr>
        <p:spPr>
          <a:xfrm>
            <a:off x="836761" y="942975"/>
            <a:ext cx="8164363" cy="5291599"/>
          </a:xfrm>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Re-compete possible (subject to availability of funding):</a:t>
            </a:r>
          </a:p>
          <a:p>
            <a:pPr marL="0" indent="0">
              <a:buNone/>
            </a:pPr>
            <a:endParaRPr lang="en-US" sz="2000" dirty="0" smtClean="0">
              <a:latin typeface="Times New Roman" panose="02020603050405020304" pitchFamily="18" charset="0"/>
              <a:cs typeface="Times New Roman" panose="02020603050405020304" pitchFamily="18" charset="0"/>
            </a:endParaRPr>
          </a:p>
          <a:p>
            <a:pPr lvl="1"/>
            <a:r>
              <a:rPr lang="en-US" sz="2000" b="0" dirty="0" smtClean="0">
                <a:latin typeface="Times New Roman" panose="02020603050405020304" pitchFamily="18" charset="0"/>
                <a:cs typeface="Times New Roman" panose="02020603050405020304" pitchFamily="18" charset="0"/>
              </a:rPr>
              <a:t>Wet </a:t>
            </a:r>
            <a:r>
              <a:rPr lang="en-US" sz="2000" b="0" dirty="0">
                <a:latin typeface="Times New Roman" panose="02020603050405020304" pitchFamily="18" charset="0"/>
                <a:cs typeface="Times New Roman" panose="02020603050405020304" pitchFamily="18" charset="0"/>
              </a:rPr>
              <a:t>Bulb Web </a:t>
            </a:r>
            <a:r>
              <a:rPr lang="en-US" sz="2000" b="0" dirty="0" smtClean="0">
                <a:latin typeface="Times New Roman" panose="02020603050405020304" pitchFamily="18" charset="0"/>
                <a:cs typeface="Times New Roman" panose="02020603050405020304" pitchFamily="18" charset="0"/>
              </a:rPr>
              <a:t>Service – Martin Army Community Hospital</a:t>
            </a:r>
          </a:p>
          <a:p>
            <a:pPr lvl="1"/>
            <a:r>
              <a:rPr lang="en-US" sz="2000" b="0" dirty="0">
                <a:latin typeface="Times New Roman" panose="02020603050405020304" pitchFamily="18" charset="0"/>
                <a:cs typeface="Times New Roman" panose="02020603050405020304" pitchFamily="18" charset="0"/>
              </a:rPr>
              <a:t>Grounds </a:t>
            </a:r>
            <a:r>
              <a:rPr lang="en-US" sz="2000" b="0" dirty="0" smtClean="0">
                <a:latin typeface="Times New Roman" panose="02020603050405020304" pitchFamily="18" charset="0"/>
                <a:cs typeface="Times New Roman" panose="02020603050405020304" pitchFamily="18" charset="0"/>
              </a:rPr>
              <a:t>Maintenance - </a:t>
            </a:r>
            <a:r>
              <a:rPr lang="en-US" sz="2000" b="0" dirty="0">
                <a:latin typeface="Times New Roman" panose="02020603050405020304" pitchFamily="18" charset="0"/>
                <a:cs typeface="Times New Roman" panose="02020603050405020304" pitchFamily="18" charset="0"/>
              </a:rPr>
              <a:t>Martin Army Community </a:t>
            </a:r>
            <a:r>
              <a:rPr lang="en-US" sz="2000" b="0" dirty="0" smtClean="0">
                <a:latin typeface="Times New Roman" panose="02020603050405020304" pitchFamily="18" charset="0"/>
                <a:cs typeface="Times New Roman" panose="02020603050405020304" pitchFamily="18" charset="0"/>
              </a:rPr>
              <a:t>Hospital</a:t>
            </a:r>
          </a:p>
          <a:p>
            <a:pPr lvl="1"/>
            <a:r>
              <a:rPr lang="en-US" sz="2000" dirty="0">
                <a:latin typeface="Times New Roman" panose="02020603050405020304" pitchFamily="18" charset="0"/>
                <a:cs typeface="Times New Roman" panose="02020603050405020304" pitchFamily="18" charset="0"/>
              </a:rPr>
              <a:t>Copier Support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Martin Army Community Hospital</a:t>
            </a:r>
          </a:p>
          <a:p>
            <a:pPr lvl="1"/>
            <a:r>
              <a:rPr lang="en-US" sz="2000" b="0" dirty="0" smtClean="0">
                <a:latin typeface="Times New Roman" panose="02020603050405020304" pitchFamily="18" charset="0"/>
                <a:cs typeface="Times New Roman" panose="02020603050405020304" pitchFamily="18" charset="0"/>
              </a:rPr>
              <a:t>Translation Services – WHINSEC</a:t>
            </a:r>
          </a:p>
          <a:p>
            <a:pPr lvl="1"/>
            <a:r>
              <a:rPr lang="en-US" sz="2000" b="0" dirty="0" smtClean="0">
                <a:latin typeface="Times New Roman" panose="02020603050405020304" pitchFamily="18" charset="0"/>
                <a:cs typeface="Times New Roman" panose="02020603050405020304" pitchFamily="18" charset="0"/>
              </a:rPr>
              <a:t>Tactical Fleet Support Operators – DOTS</a:t>
            </a:r>
          </a:p>
          <a:p>
            <a:pPr lvl="1"/>
            <a:r>
              <a:rPr lang="en-US" sz="2000" dirty="0">
                <a:latin typeface="Times New Roman" panose="02020603050405020304" pitchFamily="18" charset="0"/>
                <a:cs typeface="Times New Roman" panose="02020603050405020304" pitchFamily="18" charset="0"/>
              </a:rPr>
              <a:t>Solvent Tank Cleaning </a:t>
            </a:r>
            <a:r>
              <a:rPr lang="en-US" sz="2000" dirty="0" smtClean="0">
                <a:latin typeface="Times New Roman" panose="02020603050405020304" pitchFamily="18" charset="0"/>
                <a:cs typeface="Times New Roman" panose="02020603050405020304" pitchFamily="18" charset="0"/>
              </a:rPr>
              <a:t>Service – 198</a:t>
            </a:r>
            <a:r>
              <a:rPr lang="en-US" sz="2000" baseline="30000" dirty="0" smtClean="0">
                <a:latin typeface="Times New Roman" panose="02020603050405020304" pitchFamily="18" charset="0"/>
                <a:cs typeface="Times New Roman" panose="02020603050405020304" pitchFamily="18" charset="0"/>
              </a:rPr>
              <a:t>th</a:t>
            </a:r>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LifeCycle </a:t>
            </a:r>
            <a:r>
              <a:rPr lang="en-US" sz="2000" dirty="0" smtClean="0">
                <a:latin typeface="Times New Roman" panose="02020603050405020304" pitchFamily="18" charset="0"/>
                <a:cs typeface="Times New Roman" panose="02020603050405020304" pitchFamily="18" charset="0"/>
              </a:rPr>
              <a:t>Replacement – G-6</a:t>
            </a:r>
          </a:p>
          <a:p>
            <a:pPr lvl="1"/>
            <a:r>
              <a:rPr lang="en-US" sz="2000" b="0" dirty="0" smtClean="0">
                <a:latin typeface="Times New Roman" panose="02020603050405020304" pitchFamily="18" charset="0"/>
                <a:cs typeface="Times New Roman" panose="02020603050405020304" pitchFamily="18" charset="0"/>
              </a:rPr>
              <a:t>Copier Support </a:t>
            </a:r>
          </a:p>
        </p:txBody>
      </p:sp>
      <p:sp>
        <p:nvSpPr>
          <p:cNvPr id="4" name="Slide Number Placeholder 3"/>
          <p:cNvSpPr>
            <a:spLocks noGrp="1"/>
          </p:cNvSpPr>
          <p:nvPr>
            <p:ph type="sldNum" sz="quarter" idx="12"/>
          </p:nvPr>
        </p:nvSpPr>
        <p:spPr/>
        <p:txBody>
          <a:bodyPr/>
          <a:lstStyle/>
          <a:p>
            <a:fld id="{1A3C3F5D-9F0A-4D26-898B-10DC4C85EEE6}" type="slidenum">
              <a:rPr lang="en-US" smtClean="0"/>
              <a:t>11</a:t>
            </a:fld>
            <a:endParaRPr lang="en-US" dirty="0"/>
          </a:p>
        </p:txBody>
      </p:sp>
    </p:spTree>
    <p:extLst>
      <p:ext uri="{BB962C8B-B14F-4D97-AF65-F5344CB8AC3E}">
        <p14:creationId xmlns:p14="http://schemas.microsoft.com/office/powerpoint/2010/main" val="150314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67591"/>
            <a:ext cx="8307238" cy="867930"/>
          </a:xfrm>
          <a:noFill/>
        </p:spPr>
        <p:txBody>
          <a:bodyPr/>
          <a:lstStyle/>
          <a:p>
            <a:pPr algn="ctr"/>
            <a:r>
              <a:rPr lang="en-US" dirty="0">
                <a:solidFill>
                  <a:srgbClr val="FFFFFF"/>
                </a:solidFill>
                <a:ea typeface="ＭＳ Ｐゴシック" pitchFamily="34" charset="-128"/>
              </a:rPr>
              <a:t>Mission Support Division</a:t>
            </a:r>
            <a:br>
              <a:rPr lang="en-US" dirty="0">
                <a:solidFill>
                  <a:srgbClr val="FFFFFF"/>
                </a:solidFill>
                <a:ea typeface="ＭＳ Ｐゴシック" pitchFamily="34" charset="-128"/>
              </a:rPr>
            </a:br>
            <a:endParaRPr lang="en-US" dirty="0">
              <a:solidFill>
                <a:schemeClr val="tx2"/>
              </a:solidFill>
            </a:endParaRPr>
          </a:p>
        </p:txBody>
      </p:sp>
      <p:sp>
        <p:nvSpPr>
          <p:cNvPr id="3" name="Content Placeholder 2"/>
          <p:cNvSpPr>
            <a:spLocks noGrp="1"/>
          </p:cNvSpPr>
          <p:nvPr>
            <p:ph idx="1"/>
          </p:nvPr>
        </p:nvSpPr>
        <p:spPr>
          <a:xfrm>
            <a:off x="836761" y="964131"/>
            <a:ext cx="7772400" cy="5270443"/>
          </a:xfrm>
        </p:spPr>
        <p:txBody>
          <a:bodyPr>
            <a:noAutofit/>
          </a:bodyPr>
          <a:lstStyle/>
          <a:p>
            <a:pPr marL="0" indent="0">
              <a:buNone/>
            </a:pPr>
            <a:r>
              <a:rPr lang="en-US" sz="2000" dirty="0" smtClean="0">
                <a:latin typeface="Times New Roman" panose="02020603050405020304" pitchFamily="18" charset="0"/>
                <a:cs typeface="Times New Roman" panose="02020603050405020304" pitchFamily="18" charset="0"/>
              </a:rPr>
              <a:t>Re-compete possible (subject to availability of funding) for legacy MATOC task orders and new offerings:</a:t>
            </a:r>
          </a:p>
          <a:p>
            <a:r>
              <a:rPr lang="en-US" sz="2000" dirty="0" smtClean="0">
                <a:latin typeface="Times New Roman" panose="02020603050405020304" pitchFamily="18" charset="0"/>
                <a:cs typeface="Times New Roman" panose="02020603050405020304" pitchFamily="18" charset="0"/>
              </a:rPr>
              <a:t>Fort Benning, Army Futures Command or TCM (Task Area 4)</a:t>
            </a:r>
          </a:p>
          <a:p>
            <a:pPr lvl="1"/>
            <a:r>
              <a:rPr lang="en-US" sz="2000" dirty="0" smtClean="0">
                <a:latin typeface="Times New Roman" panose="02020603050405020304" pitchFamily="18" charset="0"/>
                <a:cs typeface="Times New Roman" panose="02020603050405020304" pitchFamily="18" charset="0"/>
              </a:rPr>
              <a:t>ABCT Warfighting KM/Tactical Communication</a:t>
            </a:r>
          </a:p>
          <a:p>
            <a:pPr lvl="1"/>
            <a:r>
              <a:rPr lang="en-US" sz="2000" dirty="0" smtClean="0">
                <a:latin typeface="Times New Roman" panose="02020603050405020304" pitchFamily="18" charset="0"/>
                <a:cs typeface="Times New Roman" panose="02020603050405020304" pitchFamily="18" charset="0"/>
              </a:rPr>
              <a:t>MRD Analysis and Support for BCTs</a:t>
            </a:r>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Soldier Division Capability Development</a:t>
            </a:r>
          </a:p>
          <a:p>
            <a:pPr lvl="1"/>
            <a:r>
              <a:rPr lang="en-US" sz="2000" dirty="0" smtClean="0">
                <a:latin typeface="Times New Roman" panose="02020603050405020304" pitchFamily="18" charset="0"/>
                <a:cs typeface="Times New Roman" panose="02020603050405020304" pitchFamily="18" charset="0"/>
              </a:rPr>
              <a:t>Robotics Services</a:t>
            </a:r>
          </a:p>
          <a:p>
            <a:pPr lvl="1"/>
            <a:r>
              <a:rPr lang="en-US" sz="2000" dirty="0">
                <a:latin typeface="Times New Roman" panose="02020603050405020304" pitchFamily="18" charset="0"/>
                <a:cs typeface="Times New Roman" panose="02020603050405020304" pitchFamily="18" charset="0"/>
              </a:rPr>
              <a:t>Army and Maneuver Force Modernization </a:t>
            </a:r>
            <a:r>
              <a:rPr lang="en-US" sz="2000" dirty="0" smtClean="0">
                <a:latin typeface="Times New Roman" panose="02020603050405020304" pitchFamily="18" charset="0"/>
                <a:cs typeface="Times New Roman" panose="02020603050405020304" pitchFamily="18" charset="0"/>
              </a:rPr>
              <a:t>Strategy </a:t>
            </a:r>
            <a:r>
              <a:rPr lang="en-US" sz="2000" dirty="0">
                <a:latin typeface="Times New Roman" panose="02020603050405020304" pitchFamily="18" charset="0"/>
                <a:cs typeface="Times New Roman" panose="02020603050405020304" pitchFamily="18" charset="0"/>
              </a:rPr>
              <a:t>Support</a:t>
            </a:r>
          </a:p>
          <a:p>
            <a:r>
              <a:rPr lang="en-US" sz="2000" dirty="0" smtClean="0">
                <a:latin typeface="Times New Roman" panose="02020603050405020304" pitchFamily="18" charset="0"/>
                <a:cs typeface="Times New Roman" panose="02020603050405020304" pitchFamily="18" charset="0"/>
              </a:rPr>
              <a:t>Fort Benning, MCoE (other than Task Area 4)</a:t>
            </a:r>
          </a:p>
          <a:p>
            <a:pPr lvl="1"/>
            <a:r>
              <a:rPr lang="en-US" sz="2000" dirty="0" smtClean="0">
                <a:latin typeface="Times New Roman" panose="02020603050405020304" pitchFamily="18" charset="0"/>
                <a:cs typeface="Times New Roman" panose="02020603050405020304" pitchFamily="18" charset="0"/>
              </a:rPr>
              <a:t>OSUT Instructors, new</a:t>
            </a:r>
          </a:p>
          <a:p>
            <a:pPr lvl="1"/>
            <a:r>
              <a:rPr lang="en-US" sz="2000" dirty="0" smtClean="0">
                <a:latin typeface="Times New Roman" panose="02020603050405020304" pitchFamily="18" charset="0"/>
                <a:cs typeface="Times New Roman" panose="02020603050405020304" pitchFamily="18" charset="0"/>
              </a:rPr>
              <a:t>Human Resource Support, new</a:t>
            </a:r>
          </a:p>
          <a:p>
            <a:pPr lvl="1"/>
            <a:r>
              <a:rPr lang="en-US" sz="2000" dirty="0" smtClean="0">
                <a:latin typeface="Times New Roman" panose="02020603050405020304" pitchFamily="18" charset="0"/>
                <a:cs typeface="Times New Roman" panose="02020603050405020304" pitchFamily="18" charset="0"/>
              </a:rPr>
              <a:t>WHINSEC FIRO Trainers, new </a:t>
            </a:r>
          </a:p>
        </p:txBody>
      </p:sp>
      <p:sp>
        <p:nvSpPr>
          <p:cNvPr id="4" name="Slide Number Placeholder 3"/>
          <p:cNvSpPr>
            <a:spLocks noGrp="1"/>
          </p:cNvSpPr>
          <p:nvPr>
            <p:ph type="sldNum" sz="quarter" idx="12"/>
          </p:nvPr>
        </p:nvSpPr>
        <p:spPr/>
        <p:txBody>
          <a:bodyPr/>
          <a:lstStyle/>
          <a:p>
            <a:fld id="{1A3C3F5D-9F0A-4D26-898B-10DC4C85EEE6}" type="slidenum">
              <a:rPr lang="en-US" smtClean="0"/>
              <a:t>12</a:t>
            </a:fld>
            <a:endParaRPr lang="en-US" dirty="0"/>
          </a:p>
        </p:txBody>
      </p:sp>
    </p:spTree>
    <p:extLst>
      <p:ext uri="{BB962C8B-B14F-4D97-AF65-F5344CB8AC3E}">
        <p14:creationId xmlns:p14="http://schemas.microsoft.com/office/powerpoint/2010/main" val="15642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9F2C004-2715-FE49-B628-06E74F704CD7}" type="slidenum">
              <a:rPr lang="en-US" smtClean="0">
                <a:solidFill>
                  <a:prstClr val="white"/>
                </a:solidFill>
              </a:rPr>
              <a:pPr/>
              <a:t>13</a:t>
            </a:fld>
            <a:endParaRPr lang="en-US" dirty="0">
              <a:solidFill>
                <a:prstClr val="white"/>
              </a:solidFill>
            </a:endParaRPr>
          </a:p>
        </p:txBody>
      </p:sp>
      <p:sp>
        <p:nvSpPr>
          <p:cNvPr id="4" name="Rectangle 3"/>
          <p:cNvSpPr/>
          <p:nvPr/>
        </p:nvSpPr>
        <p:spPr>
          <a:xfrm>
            <a:off x="971550" y="904875"/>
            <a:ext cx="7715250" cy="4524315"/>
          </a:xfrm>
          <a:prstGeom prst="rect">
            <a:avLst/>
          </a:prstGeom>
        </p:spPr>
        <p:txBody>
          <a:bodyPr wrap="square">
            <a:spAutoFit/>
          </a:bodyPr>
          <a:lstStyle/>
          <a:p>
            <a:pPr algn="ctr"/>
            <a:r>
              <a:rPr lang="en-US" sz="2400" dirty="0" smtClean="0">
                <a:latin typeface="Times New Roman" panose="02020603050405020304" pitchFamily="18" charset="0"/>
                <a:cs typeface="Times New Roman" panose="02020603050405020304" pitchFamily="18" charset="0"/>
              </a:rPr>
              <a:t>MCoE MATOC</a:t>
            </a:r>
          </a:p>
          <a:p>
            <a:pPr algn="ctr"/>
            <a:r>
              <a:rPr lang="en-US" sz="2400" dirty="0" smtClean="0">
                <a:latin typeface="Times New Roman" panose="02020603050405020304" pitchFamily="18" charset="0"/>
                <a:cs typeface="Times New Roman" panose="02020603050405020304" pitchFamily="18" charset="0"/>
              </a:rPr>
              <a:t>TASK AREAS</a:t>
            </a: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Task Area 1: </a:t>
            </a:r>
            <a:r>
              <a:rPr lang="en-US" sz="2000" dirty="0">
                <a:latin typeface="Times New Roman" panose="02020603050405020304" pitchFamily="18" charset="0"/>
                <a:cs typeface="Times New Roman" panose="02020603050405020304" pitchFamily="18" charset="0"/>
              </a:rPr>
              <a:t>General Administrative, Technical, or Analytical </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Task Area </a:t>
            </a:r>
            <a:r>
              <a:rPr lang="en-US" sz="2000" dirty="0" smtClean="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Training Development </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Task Area </a:t>
            </a:r>
            <a:r>
              <a:rPr lang="en-US" sz="2000" dirty="0" smtClean="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Doctrine Development </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Task Area </a:t>
            </a:r>
            <a:r>
              <a:rPr lang="en-US" sz="2000" dirty="0" smtClean="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Capability Development </a:t>
            </a: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Task </a:t>
            </a:r>
            <a:r>
              <a:rPr lang="en-US" sz="2000" dirty="0">
                <a:latin typeface="Times New Roman" panose="02020603050405020304" pitchFamily="18" charset="0"/>
                <a:cs typeface="Times New Roman" panose="02020603050405020304" pitchFamily="18" charset="0"/>
              </a:rPr>
              <a:t>Area </a:t>
            </a:r>
            <a:r>
              <a:rPr lang="en-US" sz="2000" dirty="0" smtClean="0">
                <a:latin typeface="Times New Roman" panose="02020603050405020304" pitchFamily="18" charset="0"/>
                <a:cs typeface="Times New Roman" panose="02020603050405020304" pitchFamily="18" charset="0"/>
              </a:rPr>
              <a:t>5: Training Instruction Support</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
        <p:nvSpPr>
          <p:cNvPr id="5" name="Rectangle 4"/>
          <p:cNvSpPr/>
          <p:nvPr/>
        </p:nvSpPr>
        <p:spPr>
          <a:xfrm>
            <a:off x="742950" y="99596"/>
            <a:ext cx="8401050" cy="523220"/>
          </a:xfrm>
          <a:prstGeom prst="rect">
            <a:avLst/>
          </a:prstGeom>
        </p:spPr>
        <p:txBody>
          <a:bodyPr wrap="square" anchor="ctr">
            <a:spAutoFit/>
          </a:bodyPr>
          <a:lstStyle/>
          <a:p>
            <a:pPr algn="ctr"/>
            <a:r>
              <a:rPr lang="en-US" sz="2800" b="1" dirty="0">
                <a:solidFill>
                  <a:schemeClr val="bg1"/>
                </a:solidFill>
                <a:latin typeface="Arial" panose="020B0604020202020204" pitchFamily="34" charset="0"/>
                <a:ea typeface="ＭＳ Ｐゴシック" pitchFamily="34" charset="-128"/>
                <a:cs typeface="Arial" panose="020B0604020202020204" pitchFamily="34" charset="0"/>
              </a:rPr>
              <a:t>Mission Support Division</a:t>
            </a:r>
          </a:p>
        </p:txBody>
      </p:sp>
    </p:spTree>
    <p:extLst>
      <p:ext uri="{BB962C8B-B14F-4D97-AF65-F5344CB8AC3E}">
        <p14:creationId xmlns:p14="http://schemas.microsoft.com/office/powerpoint/2010/main" val="506202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9F2C004-2715-FE49-B628-06E74F704CD7}" type="slidenum">
              <a:rPr lang="en-US" smtClean="0">
                <a:solidFill>
                  <a:prstClr val="white"/>
                </a:solidFill>
              </a:rPr>
              <a:pPr/>
              <a:t>14</a:t>
            </a:fld>
            <a:endParaRPr lang="en-US" dirty="0">
              <a:solidFill>
                <a:prstClr val="white"/>
              </a:solidFill>
            </a:endParaRPr>
          </a:p>
        </p:txBody>
      </p:sp>
      <p:sp>
        <p:nvSpPr>
          <p:cNvPr id="4" name="Rectangle 3"/>
          <p:cNvSpPr/>
          <p:nvPr/>
        </p:nvSpPr>
        <p:spPr>
          <a:xfrm>
            <a:off x="533400" y="828675"/>
            <a:ext cx="8477250" cy="3600986"/>
          </a:xfrm>
          <a:prstGeom prst="rect">
            <a:avLst/>
          </a:prstGeom>
        </p:spPr>
        <p:txBody>
          <a:bodyPr wrap="square">
            <a:spAutoFit/>
          </a:bodyPr>
          <a:lstStyle/>
          <a:p>
            <a:pPr algn="ctr"/>
            <a:r>
              <a:rPr lang="en-US" sz="2400" dirty="0" smtClean="0">
                <a:latin typeface="Times New Roman" panose="02020603050405020304" pitchFamily="18" charset="0"/>
                <a:cs typeface="Times New Roman" panose="02020603050405020304" pitchFamily="18" charset="0"/>
              </a:rPr>
              <a:t>MCoE MATOC</a:t>
            </a:r>
          </a:p>
          <a:p>
            <a:pPr algn="ctr"/>
            <a:r>
              <a:rPr lang="en-US" sz="2400" dirty="0" smtClean="0">
                <a:latin typeface="Times New Roman" panose="02020603050405020304" pitchFamily="18" charset="0"/>
                <a:cs typeface="Times New Roman" panose="02020603050405020304" pitchFamily="18" charset="0"/>
              </a:rPr>
              <a:t>AWARDED CONTRACTS</a:t>
            </a: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W911S0-19-D-0001 </a:t>
            </a:r>
            <a:r>
              <a:rPr lang="en-US" sz="2000" dirty="0">
                <a:latin typeface="Times New Roman" panose="02020603050405020304" pitchFamily="18" charset="0"/>
                <a:cs typeface="Times New Roman" panose="02020603050405020304" pitchFamily="18" charset="0"/>
              </a:rPr>
              <a:t>– Yorktown Systems Group (YSG), SDVOSB</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W911S0-19-D-0002 – Summit Technologies, Inc. (STI), SDVOSB</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W911S0-19-D-0003 – Cognition, LLC,  SDVOSB</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W911S0-19-D-0004 – Beshenich Muir &amp; Associates, LLC (BMA), SDVOSB</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W911S0-19-D-0005 – Booz Allen Hamilton (BAH)</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W911S0-19-D-0006 – Janus Research Group</a:t>
            </a:r>
          </a:p>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W911S0-19-D-0007 – Systems Studies &amp; Simulations, Inc. (S3</a:t>
            </a:r>
            <a:r>
              <a:rPr lang="en-US" sz="2000" dirty="0" smtClean="0">
                <a:latin typeface="Times New Roman" panose="02020603050405020304" pitchFamily="18" charset="0"/>
                <a:cs typeface="Times New Roman" panose="02020603050405020304" pitchFamily="18" charset="0"/>
              </a:rPr>
              <a:t>), WOSB</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742950" y="99596"/>
            <a:ext cx="8401050" cy="523220"/>
          </a:xfrm>
          <a:prstGeom prst="rect">
            <a:avLst/>
          </a:prstGeom>
          <a:noFill/>
          <a:ln>
            <a:noFill/>
          </a:ln>
        </p:spPr>
        <p:txBody>
          <a:bodyPr wrap="square" anchor="ctr">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Mission Support Division</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647729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237" y="2269951"/>
            <a:ext cx="7955280" cy="2062103"/>
          </a:xfrm>
        </p:spPr>
        <p:txBody>
          <a:bodyPr/>
          <a:lstStyle/>
          <a:p>
            <a:pPr algn="ctr">
              <a:lnSpc>
                <a:spcPct val="100000"/>
              </a:lnSpc>
              <a:spcBef>
                <a:spcPts val="0"/>
              </a:spcBef>
              <a:spcAft>
                <a:spcPts val="600"/>
              </a:spcAft>
            </a:pPr>
            <a:r>
              <a:rPr lang="en-US" sz="4000" b="0" dirty="0" smtClean="0">
                <a:solidFill>
                  <a:schemeClr val="tx1"/>
                </a:solidFill>
              </a:rPr>
              <a:t>Mr. Rufus Gates</a:t>
            </a:r>
            <a:br>
              <a:rPr lang="en-US" sz="4000" b="0" dirty="0" smtClean="0">
                <a:solidFill>
                  <a:schemeClr val="tx1"/>
                </a:solidFill>
              </a:rPr>
            </a:br>
            <a:r>
              <a:rPr lang="en-US" sz="4000" b="0" dirty="0" smtClean="0">
                <a:solidFill>
                  <a:schemeClr val="tx1"/>
                </a:solidFill>
              </a:rPr>
              <a:t>Small Business Professional</a:t>
            </a:r>
            <a:br>
              <a:rPr lang="en-US" sz="4000" b="0" dirty="0" smtClean="0">
                <a:solidFill>
                  <a:schemeClr val="tx1"/>
                </a:solidFill>
              </a:rPr>
            </a:br>
            <a:r>
              <a:rPr lang="en-US" sz="2400" b="0" dirty="0" smtClean="0">
                <a:solidFill>
                  <a:schemeClr val="tx1"/>
                </a:solidFill>
                <a:hlinkClick r:id="rId3"/>
              </a:rPr>
              <a:t>rufus.gates.civ@mail.mil</a:t>
            </a:r>
            <a:r>
              <a:rPr lang="en-US" sz="2400" b="0" dirty="0" smtClean="0">
                <a:solidFill>
                  <a:schemeClr val="tx1"/>
                </a:solidFill>
              </a:rPr>
              <a:t/>
            </a:r>
            <a:br>
              <a:rPr lang="en-US" sz="2400" b="0" dirty="0" smtClean="0">
                <a:solidFill>
                  <a:schemeClr val="tx1"/>
                </a:solidFill>
              </a:rPr>
            </a:br>
            <a:endParaRPr lang="en-US" sz="2400" b="0" dirty="0">
              <a:solidFill>
                <a:schemeClr val="tx1"/>
              </a:solidFill>
            </a:endParaRPr>
          </a:p>
        </p:txBody>
      </p:sp>
      <p:sp>
        <p:nvSpPr>
          <p:cNvPr id="3" name="Slide Number Placeholder 2"/>
          <p:cNvSpPr>
            <a:spLocks noGrp="1"/>
          </p:cNvSpPr>
          <p:nvPr>
            <p:ph type="sldNum" sz="quarter" idx="12"/>
          </p:nvPr>
        </p:nvSpPr>
        <p:spPr/>
        <p:txBody>
          <a:bodyPr/>
          <a:lstStyle/>
          <a:p>
            <a:fld id="{1A3C3F5D-9F0A-4D26-898B-10DC4C85EEE6}" type="slidenum">
              <a:rPr lang="en-US" smtClean="0"/>
              <a:t>15</a:t>
            </a:fld>
            <a:endParaRPr lang="en-US" dirty="0"/>
          </a:p>
        </p:txBody>
      </p:sp>
      <p:sp>
        <p:nvSpPr>
          <p:cNvPr id="4" name="Title 1"/>
          <p:cNvSpPr txBox="1">
            <a:spLocks/>
          </p:cNvSpPr>
          <p:nvPr/>
        </p:nvSpPr>
        <p:spPr>
          <a:xfrm>
            <a:off x="836761" y="104035"/>
            <a:ext cx="795528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pPr algn="ctr"/>
            <a:r>
              <a:rPr lang="en-US" dirty="0" smtClean="0">
                <a:solidFill>
                  <a:schemeClr val="bg1"/>
                </a:solidFill>
              </a:rPr>
              <a:t>Small Business Office</a:t>
            </a:r>
            <a:endParaRPr lang="en-US" dirty="0">
              <a:solidFill>
                <a:schemeClr val="bg1"/>
              </a:solidFill>
            </a:endParaRPr>
          </a:p>
        </p:txBody>
      </p:sp>
    </p:spTree>
    <p:extLst>
      <p:ext uri="{BB962C8B-B14F-4D97-AF65-F5344CB8AC3E}">
        <p14:creationId xmlns:p14="http://schemas.microsoft.com/office/powerpoint/2010/main" val="409909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1076"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Arial"/>
                <a:cs typeface="Arial"/>
              </a:rPr>
              <a:t>UNCLASSIFIED</a:t>
            </a:r>
            <a:endParaRPr sz="900" dirty="0">
              <a:latin typeface="Arial"/>
              <a:cs typeface="Arial"/>
            </a:endParaRPr>
          </a:p>
        </p:txBody>
      </p:sp>
      <p:sp>
        <p:nvSpPr>
          <p:cNvPr id="3" name="object 3"/>
          <p:cNvSpPr/>
          <p:nvPr/>
        </p:nvSpPr>
        <p:spPr>
          <a:xfrm>
            <a:off x="8316468" y="6129528"/>
            <a:ext cx="554735" cy="554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836761" y="104035"/>
            <a:ext cx="7955280" cy="44307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rPr>
              <a:t>Role of Small Business</a:t>
            </a:r>
            <a:r>
              <a:rPr spc="35" dirty="0">
                <a:solidFill>
                  <a:schemeClr val="bg1"/>
                </a:solidFill>
              </a:rPr>
              <a:t> </a:t>
            </a:r>
            <a:r>
              <a:rPr spc="-5" dirty="0">
                <a:solidFill>
                  <a:schemeClr val="bg1"/>
                </a:solidFill>
              </a:rPr>
              <a:t>Office</a:t>
            </a:r>
          </a:p>
        </p:txBody>
      </p:sp>
      <p:sp>
        <p:nvSpPr>
          <p:cNvPr id="6" name="object 6"/>
          <p:cNvSpPr txBox="1">
            <a:spLocks noGrp="1"/>
          </p:cNvSpPr>
          <p:nvPr>
            <p:ph type="sldNum" sz="quarter" idx="4294967295"/>
          </p:nvPr>
        </p:nvSpPr>
        <p:spPr>
          <a:xfrm>
            <a:off x="4461002" y="6645157"/>
            <a:ext cx="221614" cy="196215"/>
          </a:xfrm>
          <a:prstGeom prst="rect">
            <a:avLst/>
          </a:prstGeom>
        </p:spPr>
        <p:txBody>
          <a:bodyPr vert="horz" wrap="square" lIns="0" tIns="0" rIns="0" bIns="0" rtlCol="0">
            <a:spAutoFit/>
          </a:bodyPr>
          <a:lstStyle/>
          <a:p>
            <a:pPr marL="25400">
              <a:lnSpc>
                <a:spcPts val="1425"/>
              </a:lnSpc>
            </a:pPr>
            <a:fld id="{81D60167-4931-47E6-BA6A-407CBD079E47}" type="slidenum">
              <a:rPr spc="-5" dirty="0"/>
              <a:t>16</a:t>
            </a:fld>
            <a:endParaRPr spc="-5" dirty="0"/>
          </a:p>
        </p:txBody>
      </p:sp>
      <p:sp>
        <p:nvSpPr>
          <p:cNvPr id="5" name="object 5"/>
          <p:cNvSpPr txBox="1"/>
          <p:nvPr/>
        </p:nvSpPr>
        <p:spPr>
          <a:xfrm>
            <a:off x="636219" y="1067206"/>
            <a:ext cx="7506334" cy="4425570"/>
          </a:xfrm>
          <a:prstGeom prst="rect">
            <a:avLst/>
          </a:prstGeom>
        </p:spPr>
        <p:txBody>
          <a:bodyPr vert="horz" wrap="square" lIns="0" tIns="105410" rIns="0" bIns="0" rtlCol="0">
            <a:spAutoFit/>
          </a:bodyPr>
          <a:lstStyle/>
          <a:p>
            <a:pPr marL="186055" indent="-173355">
              <a:lnSpc>
                <a:spcPct val="100000"/>
              </a:lnSpc>
              <a:spcBef>
                <a:spcPts val="830"/>
              </a:spcBef>
              <a:buSzPct val="95454"/>
              <a:buFont typeface="Wingdings"/>
              <a:buChar char=""/>
              <a:tabLst>
                <a:tab pos="233045" algn="l"/>
              </a:tabLst>
            </a:pPr>
            <a:r>
              <a:rPr sz="2200" b="1" spc="-5" dirty="0">
                <a:latin typeface="Arial"/>
                <a:cs typeface="Arial"/>
              </a:rPr>
              <a:t>Implement the </a:t>
            </a:r>
            <a:r>
              <a:rPr sz="2200" b="1" spc="-25" dirty="0">
                <a:latin typeface="Arial"/>
                <a:cs typeface="Arial"/>
              </a:rPr>
              <a:t>Army’s </a:t>
            </a:r>
            <a:r>
              <a:rPr lang="en-US" sz="2200" b="1" spc="-5" dirty="0" smtClean="0">
                <a:latin typeface="Arial"/>
                <a:cs typeface="Arial"/>
              </a:rPr>
              <a:t>small business (</a:t>
            </a:r>
            <a:r>
              <a:rPr sz="2200" b="1" spc="-5" dirty="0" smtClean="0">
                <a:latin typeface="Arial"/>
                <a:cs typeface="Arial"/>
              </a:rPr>
              <a:t>SB</a:t>
            </a:r>
            <a:r>
              <a:rPr lang="en-US" sz="2200" b="1" spc="-5" dirty="0" smtClean="0">
                <a:latin typeface="Arial"/>
                <a:cs typeface="Arial"/>
              </a:rPr>
              <a:t>)</a:t>
            </a:r>
            <a:r>
              <a:rPr sz="2200" b="1" spc="-5" dirty="0" smtClean="0">
                <a:latin typeface="Arial"/>
                <a:cs typeface="Arial"/>
              </a:rPr>
              <a:t> </a:t>
            </a:r>
            <a:r>
              <a:rPr sz="2200" b="1" spc="-5" dirty="0">
                <a:latin typeface="Arial"/>
                <a:cs typeface="Arial"/>
              </a:rPr>
              <a:t>Program throughout</a:t>
            </a:r>
            <a:r>
              <a:rPr sz="2200" b="1" spc="95" dirty="0">
                <a:latin typeface="Arial"/>
                <a:cs typeface="Arial"/>
              </a:rPr>
              <a:t> </a:t>
            </a:r>
            <a:r>
              <a:rPr sz="2200" b="1" spc="-5" dirty="0" smtClean="0">
                <a:latin typeface="Arial"/>
                <a:cs typeface="Arial"/>
              </a:rPr>
              <a:t>MICC</a:t>
            </a:r>
            <a:r>
              <a:rPr lang="en-US" sz="2200" b="1" spc="-5" dirty="0" smtClean="0">
                <a:latin typeface="Arial"/>
                <a:cs typeface="Arial"/>
              </a:rPr>
              <a:t>.</a:t>
            </a:r>
            <a:endParaRPr sz="2200" dirty="0">
              <a:latin typeface="Arial"/>
              <a:cs typeface="Arial"/>
            </a:endParaRPr>
          </a:p>
          <a:p>
            <a:pPr marL="186055" marR="5080" indent="-173355">
              <a:lnSpc>
                <a:spcPts val="2380"/>
              </a:lnSpc>
              <a:spcBef>
                <a:spcPts val="1030"/>
              </a:spcBef>
              <a:buSzPct val="95454"/>
              <a:buFont typeface="Wingdings"/>
              <a:buChar char=""/>
              <a:tabLst>
                <a:tab pos="233045" algn="l"/>
              </a:tabLst>
            </a:pPr>
            <a:r>
              <a:rPr sz="2200" b="1" spc="-5" dirty="0">
                <a:latin typeface="Arial"/>
                <a:cs typeface="Arial"/>
              </a:rPr>
              <a:t>Serve as an advocate to maximize </a:t>
            </a:r>
            <a:r>
              <a:rPr lang="en-US" sz="2200" b="1" spc="-5" dirty="0" smtClean="0">
                <a:latin typeface="Arial"/>
                <a:cs typeface="Arial"/>
              </a:rPr>
              <a:t>SB </a:t>
            </a:r>
            <a:r>
              <a:rPr sz="2200" b="1" spc="-5" dirty="0" smtClean="0">
                <a:latin typeface="Arial"/>
                <a:cs typeface="Arial"/>
              </a:rPr>
              <a:t>opportunities</a:t>
            </a:r>
            <a:r>
              <a:rPr lang="en-US" sz="2200" b="1" spc="-5" dirty="0" smtClean="0">
                <a:latin typeface="Arial"/>
                <a:cs typeface="Arial"/>
              </a:rPr>
              <a:t>.</a:t>
            </a:r>
            <a:endParaRPr sz="2200" dirty="0">
              <a:latin typeface="Arial"/>
              <a:cs typeface="Arial"/>
            </a:endParaRPr>
          </a:p>
          <a:p>
            <a:pPr marL="232410" indent="-219710">
              <a:lnSpc>
                <a:spcPct val="100000"/>
              </a:lnSpc>
              <a:spcBef>
                <a:spcPts val="695"/>
              </a:spcBef>
              <a:buSzPct val="95454"/>
              <a:buFont typeface="Wingdings"/>
              <a:buChar char=""/>
              <a:tabLst>
                <a:tab pos="233045" algn="l"/>
              </a:tabLst>
            </a:pPr>
            <a:r>
              <a:rPr sz="2200" b="1" spc="-5" dirty="0">
                <a:latin typeface="Arial"/>
                <a:cs typeface="Arial"/>
              </a:rPr>
              <a:t>Advise and assist </a:t>
            </a:r>
            <a:r>
              <a:rPr lang="en-US" sz="2200" b="1" spc="-5" dirty="0" smtClean="0">
                <a:latin typeface="Arial"/>
                <a:cs typeface="Arial"/>
              </a:rPr>
              <a:t>acquisition</a:t>
            </a:r>
            <a:r>
              <a:rPr sz="2200" b="1" spc="-5" dirty="0" smtClean="0">
                <a:latin typeface="Arial"/>
                <a:cs typeface="Arial"/>
              </a:rPr>
              <a:t> </a:t>
            </a:r>
            <a:r>
              <a:rPr sz="2200" b="1" spc="-5" dirty="0">
                <a:latin typeface="Arial"/>
                <a:cs typeface="Arial"/>
              </a:rPr>
              <a:t>personnel on SB</a:t>
            </a:r>
            <a:r>
              <a:rPr sz="2200" b="1" spc="140" dirty="0">
                <a:latin typeface="Arial"/>
                <a:cs typeface="Arial"/>
              </a:rPr>
              <a:t> </a:t>
            </a:r>
            <a:r>
              <a:rPr sz="2200" b="1" spc="-5" dirty="0" smtClean="0">
                <a:latin typeface="Arial"/>
                <a:cs typeface="Arial"/>
              </a:rPr>
              <a:t>matters</a:t>
            </a:r>
            <a:r>
              <a:rPr lang="en-US" sz="2200" b="1" spc="-5" dirty="0" smtClean="0">
                <a:latin typeface="Arial"/>
                <a:cs typeface="Arial"/>
              </a:rPr>
              <a:t>.</a:t>
            </a:r>
            <a:endParaRPr sz="2200" dirty="0">
              <a:latin typeface="Arial"/>
              <a:cs typeface="Arial"/>
            </a:endParaRPr>
          </a:p>
          <a:p>
            <a:pPr marL="527685" lvl="1" indent="-175260">
              <a:lnSpc>
                <a:spcPct val="100000"/>
              </a:lnSpc>
              <a:spcBef>
                <a:spcPts val="240"/>
              </a:spcBef>
              <a:buChar char="•"/>
              <a:tabLst>
                <a:tab pos="528320" algn="l"/>
              </a:tabLst>
            </a:pPr>
            <a:r>
              <a:rPr sz="2200" spc="-5" dirty="0">
                <a:latin typeface="Arial"/>
                <a:cs typeface="Arial"/>
              </a:rPr>
              <a:t>Conduct training to </a:t>
            </a:r>
            <a:r>
              <a:rPr lang="en-US" sz="2200" spc="-5" dirty="0" smtClean="0">
                <a:latin typeface="Arial"/>
                <a:cs typeface="Arial"/>
              </a:rPr>
              <a:t>acquisition</a:t>
            </a:r>
            <a:r>
              <a:rPr sz="2200" spc="60" dirty="0" smtClean="0">
                <a:latin typeface="Arial"/>
                <a:cs typeface="Arial"/>
              </a:rPr>
              <a:t> </a:t>
            </a:r>
            <a:r>
              <a:rPr sz="2200" dirty="0">
                <a:latin typeface="Arial"/>
                <a:cs typeface="Arial"/>
              </a:rPr>
              <a:t>personnel</a:t>
            </a:r>
          </a:p>
          <a:p>
            <a:pPr marL="527685" lvl="1" indent="-175260">
              <a:lnSpc>
                <a:spcPct val="100000"/>
              </a:lnSpc>
              <a:spcBef>
                <a:spcPts val="240"/>
              </a:spcBef>
              <a:buChar char="•"/>
              <a:tabLst>
                <a:tab pos="528320" algn="l"/>
              </a:tabLst>
            </a:pPr>
            <a:r>
              <a:rPr sz="2200" spc="-5" dirty="0">
                <a:latin typeface="Arial"/>
                <a:cs typeface="Arial"/>
              </a:rPr>
              <a:t>Assist in market research and acquisition</a:t>
            </a:r>
            <a:r>
              <a:rPr sz="2200" spc="95" dirty="0">
                <a:latin typeface="Arial"/>
                <a:cs typeface="Arial"/>
              </a:rPr>
              <a:t> </a:t>
            </a:r>
            <a:r>
              <a:rPr sz="2200" spc="-5" dirty="0">
                <a:latin typeface="Arial"/>
                <a:cs typeface="Arial"/>
              </a:rPr>
              <a:t>strategies</a:t>
            </a:r>
            <a:endParaRPr sz="2200" dirty="0">
              <a:latin typeface="Arial"/>
              <a:cs typeface="Arial"/>
            </a:endParaRPr>
          </a:p>
          <a:p>
            <a:pPr marL="527685" marR="692785" lvl="1" indent="-175260">
              <a:lnSpc>
                <a:spcPts val="2380"/>
              </a:lnSpc>
              <a:spcBef>
                <a:spcPts val="525"/>
              </a:spcBef>
              <a:buChar char="•"/>
              <a:tabLst>
                <a:tab pos="528320" algn="l"/>
              </a:tabLst>
            </a:pPr>
            <a:r>
              <a:rPr sz="2200" spc="-5" dirty="0">
                <a:latin typeface="Arial"/>
                <a:cs typeface="Arial"/>
              </a:rPr>
              <a:t>Serve on Source Selection Advisory Committees &amp;  Evaluation</a:t>
            </a:r>
            <a:r>
              <a:rPr sz="2200" spc="-10" dirty="0">
                <a:latin typeface="Arial"/>
                <a:cs typeface="Arial"/>
              </a:rPr>
              <a:t> </a:t>
            </a:r>
            <a:r>
              <a:rPr sz="2200" spc="-5" dirty="0">
                <a:latin typeface="Arial"/>
                <a:cs typeface="Arial"/>
              </a:rPr>
              <a:t>Boards</a:t>
            </a:r>
            <a:endParaRPr sz="2200" dirty="0">
              <a:latin typeface="Arial"/>
              <a:cs typeface="Arial"/>
            </a:endParaRPr>
          </a:p>
          <a:p>
            <a:pPr marL="527685" lvl="1" indent="-175260">
              <a:lnSpc>
                <a:spcPct val="100000"/>
              </a:lnSpc>
              <a:spcBef>
                <a:spcPts val="200"/>
              </a:spcBef>
              <a:buChar char="•"/>
              <a:tabLst>
                <a:tab pos="528320" algn="l"/>
              </a:tabLst>
            </a:pPr>
            <a:r>
              <a:rPr sz="2200" spc="-5" dirty="0">
                <a:latin typeface="Arial"/>
                <a:cs typeface="Arial"/>
              </a:rPr>
              <a:t>Recommend</a:t>
            </a:r>
            <a:r>
              <a:rPr sz="2200" spc="45" dirty="0">
                <a:latin typeface="Arial"/>
                <a:cs typeface="Arial"/>
              </a:rPr>
              <a:t> </a:t>
            </a:r>
            <a:r>
              <a:rPr lang="en-US" sz="2200" spc="45" dirty="0" smtClean="0">
                <a:latin typeface="Arial"/>
                <a:cs typeface="Arial"/>
              </a:rPr>
              <a:t>SB </a:t>
            </a:r>
            <a:r>
              <a:rPr sz="2200" spc="-5" dirty="0" smtClean="0">
                <a:latin typeface="Arial"/>
                <a:cs typeface="Arial"/>
              </a:rPr>
              <a:t>set-asides</a:t>
            </a:r>
            <a:endParaRPr sz="2200" dirty="0">
              <a:latin typeface="Arial"/>
              <a:cs typeface="Arial"/>
            </a:endParaRPr>
          </a:p>
          <a:p>
            <a:pPr marL="527685" lvl="1" indent="-175260">
              <a:lnSpc>
                <a:spcPts val="2510"/>
              </a:lnSpc>
              <a:spcBef>
                <a:spcPts val="240"/>
              </a:spcBef>
              <a:buChar char="•"/>
              <a:tabLst>
                <a:tab pos="528320" algn="l"/>
              </a:tabLst>
            </a:pPr>
            <a:r>
              <a:rPr sz="2200" spc="-25" dirty="0">
                <a:latin typeface="Arial"/>
                <a:cs typeface="Arial"/>
              </a:rPr>
              <a:t>Verify </a:t>
            </a:r>
            <a:r>
              <a:rPr sz="2200" dirty="0">
                <a:latin typeface="Arial"/>
                <a:cs typeface="Arial"/>
              </a:rPr>
              <a:t>accuracy </a:t>
            </a:r>
            <a:r>
              <a:rPr sz="2200" spc="-5" dirty="0">
                <a:latin typeface="Arial"/>
                <a:cs typeface="Arial"/>
              </a:rPr>
              <a:t>and timely submission of</a:t>
            </a:r>
            <a:r>
              <a:rPr sz="2200" spc="120" dirty="0">
                <a:latin typeface="Arial"/>
                <a:cs typeface="Arial"/>
              </a:rPr>
              <a:t> </a:t>
            </a:r>
            <a:r>
              <a:rPr sz="2200" spc="-5" dirty="0">
                <a:latin typeface="Arial"/>
                <a:cs typeface="Arial"/>
              </a:rPr>
              <a:t>subcontracting</a:t>
            </a:r>
            <a:endParaRPr sz="2200" dirty="0">
              <a:latin typeface="Arial"/>
              <a:cs typeface="Arial"/>
            </a:endParaRPr>
          </a:p>
          <a:p>
            <a:pPr marL="527685">
              <a:lnSpc>
                <a:spcPts val="2510"/>
              </a:lnSpc>
            </a:pPr>
            <a:r>
              <a:rPr sz="2200" spc="-5" dirty="0">
                <a:latin typeface="Arial"/>
                <a:cs typeface="Arial"/>
              </a:rPr>
              <a:t>plans</a:t>
            </a:r>
            <a:endParaRPr sz="2200" dirty="0">
              <a:latin typeface="Arial"/>
              <a:cs typeface="Arial"/>
            </a:endParaRPr>
          </a:p>
        </p:txBody>
      </p:sp>
    </p:spTree>
    <p:extLst>
      <p:ext uri="{BB962C8B-B14F-4D97-AF65-F5344CB8AC3E}">
        <p14:creationId xmlns:p14="http://schemas.microsoft.com/office/powerpoint/2010/main" val="33749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1076"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Arial"/>
                <a:cs typeface="Arial"/>
              </a:rPr>
              <a:t>UNCLASSIFIED</a:t>
            </a:r>
            <a:endParaRPr sz="900" dirty="0">
              <a:latin typeface="Arial"/>
              <a:cs typeface="Arial"/>
            </a:endParaRPr>
          </a:p>
        </p:txBody>
      </p:sp>
      <p:sp>
        <p:nvSpPr>
          <p:cNvPr id="3" name="object 3"/>
          <p:cNvSpPr/>
          <p:nvPr/>
        </p:nvSpPr>
        <p:spPr>
          <a:xfrm>
            <a:off x="8316468" y="6129528"/>
            <a:ext cx="554735" cy="554736"/>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836761" y="104035"/>
            <a:ext cx="7955280" cy="44307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rPr>
              <a:t>Role of Small Business</a:t>
            </a:r>
            <a:r>
              <a:rPr spc="35" dirty="0">
                <a:solidFill>
                  <a:schemeClr val="bg1"/>
                </a:solidFill>
              </a:rPr>
              <a:t> </a:t>
            </a:r>
            <a:r>
              <a:rPr spc="-5" dirty="0">
                <a:solidFill>
                  <a:schemeClr val="bg1"/>
                </a:solidFill>
              </a:rPr>
              <a:t>Office</a:t>
            </a:r>
          </a:p>
        </p:txBody>
      </p:sp>
      <p:sp>
        <p:nvSpPr>
          <p:cNvPr id="6" name="object 6"/>
          <p:cNvSpPr txBox="1">
            <a:spLocks noGrp="1"/>
          </p:cNvSpPr>
          <p:nvPr>
            <p:ph type="sldNum" sz="quarter" idx="4294967295"/>
          </p:nvPr>
        </p:nvSpPr>
        <p:spPr>
          <a:xfrm>
            <a:off x="4461002" y="6645157"/>
            <a:ext cx="221614" cy="196215"/>
          </a:xfrm>
          <a:prstGeom prst="rect">
            <a:avLst/>
          </a:prstGeom>
        </p:spPr>
        <p:txBody>
          <a:bodyPr vert="horz" wrap="square" lIns="0" tIns="0" rIns="0" bIns="0" rtlCol="0">
            <a:spAutoFit/>
          </a:bodyPr>
          <a:lstStyle/>
          <a:p>
            <a:pPr marL="25400">
              <a:lnSpc>
                <a:spcPts val="1425"/>
              </a:lnSpc>
            </a:pPr>
            <a:fld id="{81D60167-4931-47E6-BA6A-407CBD079E47}" type="slidenum">
              <a:rPr spc="-5" dirty="0"/>
              <a:t>17</a:t>
            </a:fld>
            <a:endParaRPr spc="-5" dirty="0"/>
          </a:p>
        </p:txBody>
      </p:sp>
      <p:sp>
        <p:nvSpPr>
          <p:cNvPr id="5" name="object 5"/>
          <p:cNvSpPr txBox="1"/>
          <p:nvPr/>
        </p:nvSpPr>
        <p:spPr>
          <a:xfrm>
            <a:off x="592632" y="1103782"/>
            <a:ext cx="7448550" cy="3996690"/>
          </a:xfrm>
          <a:prstGeom prst="rect">
            <a:avLst/>
          </a:prstGeom>
        </p:spPr>
        <p:txBody>
          <a:bodyPr vert="horz" wrap="square" lIns="0" tIns="41275" rIns="0" bIns="0" rtlCol="0">
            <a:spAutoFit/>
          </a:bodyPr>
          <a:lstStyle/>
          <a:p>
            <a:pPr marL="232410" indent="-219710">
              <a:lnSpc>
                <a:spcPct val="100000"/>
              </a:lnSpc>
              <a:spcBef>
                <a:spcPts val="325"/>
              </a:spcBef>
              <a:buSzPct val="95454"/>
              <a:buFont typeface="Wingdings"/>
              <a:buChar char=""/>
              <a:tabLst>
                <a:tab pos="233045" algn="l"/>
              </a:tabLst>
            </a:pPr>
            <a:r>
              <a:rPr sz="2200" b="1" spc="-5" dirty="0">
                <a:latin typeface="Arial"/>
                <a:cs typeface="Arial"/>
              </a:rPr>
              <a:t>MICC SBO has access</a:t>
            </a:r>
            <a:r>
              <a:rPr sz="2200" b="1" spc="40" dirty="0">
                <a:latin typeface="Arial"/>
                <a:cs typeface="Arial"/>
              </a:rPr>
              <a:t> </a:t>
            </a:r>
            <a:r>
              <a:rPr sz="2200" b="1" spc="-5" dirty="0">
                <a:latin typeface="Arial"/>
                <a:cs typeface="Arial"/>
              </a:rPr>
              <a:t>to:</a:t>
            </a:r>
            <a:endParaRPr sz="2200" dirty="0">
              <a:latin typeface="Arial"/>
              <a:cs typeface="Arial"/>
            </a:endParaRPr>
          </a:p>
          <a:p>
            <a:pPr marL="527685" lvl="1" indent="-175260">
              <a:lnSpc>
                <a:spcPct val="100000"/>
              </a:lnSpc>
              <a:spcBef>
                <a:spcPts val="229"/>
              </a:spcBef>
              <a:buChar char="•"/>
              <a:tabLst>
                <a:tab pos="528320" algn="l"/>
              </a:tabLst>
            </a:pPr>
            <a:r>
              <a:rPr sz="2200" spc="-10" dirty="0">
                <a:latin typeface="Arial"/>
                <a:cs typeface="Arial"/>
              </a:rPr>
              <a:t>POCs </a:t>
            </a:r>
            <a:r>
              <a:rPr sz="2200" spc="-5" dirty="0">
                <a:latin typeface="Arial"/>
                <a:cs typeface="Arial"/>
              </a:rPr>
              <a:t>– buyers, contracting officers, program</a:t>
            </a:r>
            <a:r>
              <a:rPr sz="2200" spc="105" dirty="0">
                <a:latin typeface="Arial"/>
                <a:cs typeface="Arial"/>
              </a:rPr>
              <a:t> </a:t>
            </a:r>
            <a:r>
              <a:rPr sz="2200" spc="-5" dirty="0">
                <a:latin typeface="Arial"/>
                <a:cs typeface="Arial"/>
              </a:rPr>
              <a:t>managers</a:t>
            </a:r>
            <a:endParaRPr sz="2200" dirty="0">
              <a:latin typeface="Arial"/>
              <a:cs typeface="Arial"/>
            </a:endParaRPr>
          </a:p>
          <a:p>
            <a:pPr marL="527685" lvl="1" indent="-175260">
              <a:lnSpc>
                <a:spcPct val="100000"/>
              </a:lnSpc>
              <a:spcBef>
                <a:spcPts val="240"/>
              </a:spcBef>
              <a:buChar char="•"/>
              <a:tabLst>
                <a:tab pos="528320" algn="l"/>
              </a:tabLst>
            </a:pPr>
            <a:r>
              <a:rPr sz="2200" spc="-5" dirty="0">
                <a:latin typeface="Arial"/>
                <a:cs typeface="Arial"/>
              </a:rPr>
              <a:t>Forecasts for MICC</a:t>
            </a:r>
            <a:r>
              <a:rPr sz="2200" spc="50" dirty="0">
                <a:latin typeface="Arial"/>
                <a:cs typeface="Arial"/>
              </a:rPr>
              <a:t> </a:t>
            </a:r>
            <a:r>
              <a:rPr sz="2200" spc="-5" dirty="0">
                <a:latin typeface="Arial"/>
                <a:cs typeface="Arial"/>
              </a:rPr>
              <a:t>needs</a:t>
            </a:r>
            <a:endParaRPr sz="2200" dirty="0">
              <a:latin typeface="Arial"/>
              <a:cs typeface="Arial"/>
            </a:endParaRPr>
          </a:p>
          <a:p>
            <a:pPr marL="527685" lvl="1" indent="-175260">
              <a:lnSpc>
                <a:spcPct val="100000"/>
              </a:lnSpc>
              <a:spcBef>
                <a:spcPts val="240"/>
              </a:spcBef>
              <a:buChar char="•"/>
              <a:tabLst>
                <a:tab pos="528320" algn="l"/>
              </a:tabLst>
            </a:pPr>
            <a:r>
              <a:rPr sz="2200" spc="-5" dirty="0">
                <a:latin typeface="Arial"/>
                <a:cs typeface="Arial"/>
              </a:rPr>
              <a:t>MICC </a:t>
            </a:r>
            <a:r>
              <a:rPr sz="2200" dirty="0">
                <a:latin typeface="Arial"/>
                <a:cs typeface="Arial"/>
              </a:rPr>
              <a:t>specific</a:t>
            </a:r>
            <a:r>
              <a:rPr sz="2200" spc="5" dirty="0">
                <a:latin typeface="Arial"/>
                <a:cs typeface="Arial"/>
              </a:rPr>
              <a:t> </a:t>
            </a:r>
            <a:r>
              <a:rPr sz="2200" spc="-5" dirty="0">
                <a:latin typeface="Arial"/>
                <a:cs typeface="Arial"/>
              </a:rPr>
              <a:t>processes</a:t>
            </a:r>
            <a:endParaRPr sz="2200" dirty="0">
              <a:latin typeface="Arial"/>
              <a:cs typeface="Arial"/>
            </a:endParaRPr>
          </a:p>
          <a:p>
            <a:pPr marL="527685" lvl="1" indent="-175260">
              <a:lnSpc>
                <a:spcPct val="100000"/>
              </a:lnSpc>
              <a:spcBef>
                <a:spcPts val="229"/>
              </a:spcBef>
              <a:buChar char="•"/>
              <a:tabLst>
                <a:tab pos="528320" algn="l"/>
              </a:tabLst>
            </a:pPr>
            <a:r>
              <a:rPr sz="2200" spc="-5" dirty="0">
                <a:latin typeface="Arial"/>
                <a:cs typeface="Arial"/>
              </a:rPr>
              <a:t>Local websites and</a:t>
            </a:r>
            <a:r>
              <a:rPr sz="2200" spc="20" dirty="0">
                <a:latin typeface="Arial"/>
                <a:cs typeface="Arial"/>
              </a:rPr>
              <a:t> </a:t>
            </a:r>
            <a:r>
              <a:rPr sz="2200" spc="-5" dirty="0">
                <a:latin typeface="Arial"/>
                <a:cs typeface="Arial"/>
              </a:rPr>
              <a:t>postings</a:t>
            </a:r>
            <a:endParaRPr sz="2200" dirty="0">
              <a:latin typeface="Arial"/>
              <a:cs typeface="Arial"/>
            </a:endParaRPr>
          </a:p>
          <a:p>
            <a:pPr lvl="1">
              <a:lnSpc>
                <a:spcPct val="100000"/>
              </a:lnSpc>
              <a:spcBef>
                <a:spcPts val="45"/>
              </a:spcBef>
              <a:buFont typeface="Arial"/>
              <a:buChar char="•"/>
            </a:pPr>
            <a:endParaRPr sz="2350" dirty="0">
              <a:latin typeface="Times New Roman"/>
              <a:cs typeface="Times New Roman"/>
            </a:endParaRPr>
          </a:p>
          <a:p>
            <a:pPr marL="232410" indent="-219710">
              <a:lnSpc>
                <a:spcPct val="100000"/>
              </a:lnSpc>
              <a:buSzPct val="95454"/>
              <a:buFont typeface="Wingdings"/>
              <a:buChar char=""/>
              <a:tabLst>
                <a:tab pos="233045" algn="l"/>
              </a:tabLst>
            </a:pPr>
            <a:r>
              <a:rPr sz="2200" b="1" spc="-5" dirty="0">
                <a:latin typeface="Arial"/>
                <a:cs typeface="Arial"/>
              </a:rPr>
              <a:t>MICC SBO can assist</a:t>
            </a:r>
            <a:r>
              <a:rPr sz="2200" b="1" spc="30" dirty="0">
                <a:latin typeface="Arial"/>
                <a:cs typeface="Arial"/>
              </a:rPr>
              <a:t> </a:t>
            </a:r>
            <a:r>
              <a:rPr sz="2200" b="1" dirty="0">
                <a:latin typeface="Arial"/>
                <a:cs typeface="Arial"/>
              </a:rPr>
              <a:t>with:</a:t>
            </a:r>
            <a:endParaRPr sz="2200" dirty="0">
              <a:latin typeface="Arial"/>
              <a:cs typeface="Arial"/>
            </a:endParaRPr>
          </a:p>
          <a:p>
            <a:pPr marL="527685" lvl="1" indent="-175260">
              <a:lnSpc>
                <a:spcPct val="100000"/>
              </a:lnSpc>
              <a:spcBef>
                <a:spcPts val="245"/>
              </a:spcBef>
              <a:buChar char="•"/>
              <a:tabLst>
                <a:tab pos="528320" algn="l"/>
              </a:tabLst>
            </a:pPr>
            <a:r>
              <a:rPr sz="2200" spc="-5" dirty="0">
                <a:latin typeface="Arial"/>
                <a:cs typeface="Arial"/>
              </a:rPr>
              <a:t>Counseling</a:t>
            </a:r>
            <a:endParaRPr sz="2200" dirty="0">
              <a:latin typeface="Arial"/>
              <a:cs typeface="Arial"/>
            </a:endParaRPr>
          </a:p>
          <a:p>
            <a:pPr marL="527685" lvl="1" indent="-175260">
              <a:lnSpc>
                <a:spcPct val="100000"/>
              </a:lnSpc>
              <a:spcBef>
                <a:spcPts val="240"/>
              </a:spcBef>
              <a:buChar char="•"/>
              <a:tabLst>
                <a:tab pos="528320" algn="l"/>
              </a:tabLst>
            </a:pPr>
            <a:r>
              <a:rPr sz="2200" spc="-5" dirty="0">
                <a:latin typeface="Arial"/>
                <a:cs typeface="Arial"/>
              </a:rPr>
              <a:t>Payments</a:t>
            </a:r>
            <a:endParaRPr sz="2200" dirty="0">
              <a:latin typeface="Arial"/>
              <a:cs typeface="Arial"/>
            </a:endParaRPr>
          </a:p>
          <a:p>
            <a:pPr marL="527685" lvl="1" indent="-175260">
              <a:lnSpc>
                <a:spcPct val="100000"/>
              </a:lnSpc>
              <a:spcBef>
                <a:spcPts val="225"/>
              </a:spcBef>
              <a:buChar char="•"/>
              <a:tabLst>
                <a:tab pos="528320" algn="l"/>
              </a:tabLst>
            </a:pPr>
            <a:r>
              <a:rPr sz="2200" spc="-5" dirty="0">
                <a:latin typeface="Arial"/>
                <a:cs typeface="Arial"/>
              </a:rPr>
              <a:t>Matching capabilities with</a:t>
            </a:r>
            <a:r>
              <a:rPr sz="2200" spc="20" dirty="0">
                <a:latin typeface="Arial"/>
                <a:cs typeface="Arial"/>
              </a:rPr>
              <a:t> </a:t>
            </a:r>
            <a:r>
              <a:rPr sz="2200" spc="-5" dirty="0">
                <a:latin typeface="Arial"/>
                <a:cs typeface="Arial"/>
              </a:rPr>
              <a:t>requirements</a:t>
            </a:r>
            <a:endParaRPr sz="2200" dirty="0">
              <a:latin typeface="Arial"/>
              <a:cs typeface="Arial"/>
            </a:endParaRPr>
          </a:p>
          <a:p>
            <a:pPr marL="527685" lvl="1" indent="-175260">
              <a:lnSpc>
                <a:spcPct val="100000"/>
              </a:lnSpc>
              <a:spcBef>
                <a:spcPts val="245"/>
              </a:spcBef>
              <a:buChar char="•"/>
              <a:tabLst>
                <a:tab pos="528320" algn="l"/>
              </a:tabLst>
            </a:pPr>
            <a:r>
              <a:rPr sz="2200" spc="-5" dirty="0">
                <a:latin typeface="Arial"/>
                <a:cs typeface="Arial"/>
              </a:rPr>
              <a:t>Questions about</a:t>
            </a:r>
            <a:r>
              <a:rPr sz="2200" spc="15" dirty="0">
                <a:latin typeface="Arial"/>
                <a:cs typeface="Arial"/>
              </a:rPr>
              <a:t> </a:t>
            </a:r>
            <a:r>
              <a:rPr sz="2200" spc="-5" dirty="0">
                <a:latin typeface="Arial"/>
                <a:cs typeface="Arial"/>
              </a:rPr>
              <a:t>contracts</a:t>
            </a:r>
            <a:endParaRPr sz="2200" dirty="0">
              <a:latin typeface="Arial"/>
              <a:cs typeface="Arial"/>
            </a:endParaRPr>
          </a:p>
        </p:txBody>
      </p:sp>
    </p:spTree>
    <p:extLst>
      <p:ext uri="{BB962C8B-B14F-4D97-AF65-F5344CB8AC3E}">
        <p14:creationId xmlns:p14="http://schemas.microsoft.com/office/powerpoint/2010/main" val="305916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1076"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Arial"/>
                <a:cs typeface="Arial"/>
              </a:rPr>
              <a:t>UNCLASSIFIED</a:t>
            </a:r>
            <a:endParaRPr sz="900" dirty="0">
              <a:latin typeface="Arial"/>
              <a:cs typeface="Arial"/>
            </a:endParaRPr>
          </a:p>
        </p:txBody>
      </p:sp>
      <p:sp>
        <p:nvSpPr>
          <p:cNvPr id="3" name="object 3"/>
          <p:cNvSpPr/>
          <p:nvPr/>
        </p:nvSpPr>
        <p:spPr>
          <a:xfrm>
            <a:off x="8316468" y="6129528"/>
            <a:ext cx="554735" cy="554736"/>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836761" y="104035"/>
            <a:ext cx="7955280" cy="443070"/>
          </a:xfrm>
          <a:prstGeom prst="rect">
            <a:avLst/>
          </a:prstGeom>
        </p:spPr>
        <p:txBody>
          <a:bodyPr vert="horz" wrap="square" lIns="0" tIns="12065" rIns="0" bIns="0" rtlCol="0">
            <a:spAutoFit/>
          </a:bodyPr>
          <a:lstStyle/>
          <a:p>
            <a:pPr marL="12700">
              <a:lnSpc>
                <a:spcPct val="100000"/>
              </a:lnSpc>
              <a:spcBef>
                <a:spcPts val="95"/>
              </a:spcBef>
            </a:pPr>
            <a:r>
              <a:rPr spc="-5" dirty="0">
                <a:solidFill>
                  <a:schemeClr val="bg1"/>
                </a:solidFill>
              </a:rPr>
              <a:t> </a:t>
            </a:r>
            <a:r>
              <a:rPr spc="-5" dirty="0" smtClean="0">
                <a:solidFill>
                  <a:schemeClr val="bg1"/>
                </a:solidFill>
              </a:rPr>
              <a:t>Role </a:t>
            </a:r>
            <a:r>
              <a:rPr spc="-5" dirty="0">
                <a:solidFill>
                  <a:schemeClr val="bg1"/>
                </a:solidFill>
              </a:rPr>
              <a:t>of Small Business</a:t>
            </a:r>
            <a:r>
              <a:rPr spc="35" dirty="0">
                <a:solidFill>
                  <a:schemeClr val="bg1"/>
                </a:solidFill>
              </a:rPr>
              <a:t> </a:t>
            </a:r>
            <a:r>
              <a:rPr spc="-5" dirty="0">
                <a:solidFill>
                  <a:schemeClr val="bg1"/>
                </a:solidFill>
              </a:rPr>
              <a:t>Office</a:t>
            </a:r>
          </a:p>
        </p:txBody>
      </p:sp>
      <p:sp>
        <p:nvSpPr>
          <p:cNvPr id="6" name="object 6"/>
          <p:cNvSpPr txBox="1">
            <a:spLocks noGrp="1"/>
          </p:cNvSpPr>
          <p:nvPr>
            <p:ph type="sldNum" sz="quarter" idx="4294967295"/>
          </p:nvPr>
        </p:nvSpPr>
        <p:spPr>
          <a:xfrm>
            <a:off x="4461002" y="6645157"/>
            <a:ext cx="221614" cy="196215"/>
          </a:xfrm>
          <a:prstGeom prst="rect">
            <a:avLst/>
          </a:prstGeom>
        </p:spPr>
        <p:txBody>
          <a:bodyPr vert="horz" wrap="square" lIns="0" tIns="0" rIns="0" bIns="0" rtlCol="0">
            <a:spAutoFit/>
          </a:bodyPr>
          <a:lstStyle/>
          <a:p>
            <a:pPr marL="25400">
              <a:lnSpc>
                <a:spcPts val="1425"/>
              </a:lnSpc>
            </a:pPr>
            <a:fld id="{81D60167-4931-47E6-BA6A-407CBD079E47}" type="slidenum">
              <a:rPr spc="-5" dirty="0"/>
              <a:t>18</a:t>
            </a:fld>
            <a:endParaRPr spc="-5" dirty="0"/>
          </a:p>
        </p:txBody>
      </p:sp>
      <p:sp>
        <p:nvSpPr>
          <p:cNvPr id="5" name="object 5"/>
          <p:cNvSpPr txBox="1"/>
          <p:nvPr/>
        </p:nvSpPr>
        <p:spPr>
          <a:xfrm>
            <a:off x="592632" y="1103782"/>
            <a:ext cx="7448550" cy="3996690"/>
          </a:xfrm>
          <a:prstGeom prst="rect">
            <a:avLst/>
          </a:prstGeom>
        </p:spPr>
        <p:txBody>
          <a:bodyPr vert="horz" wrap="square" lIns="0" tIns="41275" rIns="0" bIns="0" rtlCol="0">
            <a:spAutoFit/>
          </a:bodyPr>
          <a:lstStyle/>
          <a:p>
            <a:pPr marL="232410" indent="-219710">
              <a:lnSpc>
                <a:spcPct val="100000"/>
              </a:lnSpc>
              <a:spcBef>
                <a:spcPts val="325"/>
              </a:spcBef>
              <a:buSzPct val="95454"/>
              <a:buFont typeface="Wingdings"/>
              <a:buChar char=""/>
              <a:tabLst>
                <a:tab pos="233045" algn="l"/>
              </a:tabLst>
            </a:pPr>
            <a:r>
              <a:rPr sz="2200" b="1" spc="-5" dirty="0">
                <a:latin typeface="Arial"/>
                <a:cs typeface="Arial"/>
              </a:rPr>
              <a:t>MICC SBO has access</a:t>
            </a:r>
            <a:r>
              <a:rPr sz="2200" b="1" spc="40" dirty="0">
                <a:latin typeface="Arial"/>
                <a:cs typeface="Arial"/>
              </a:rPr>
              <a:t> </a:t>
            </a:r>
            <a:r>
              <a:rPr sz="2200" b="1" spc="-5" dirty="0">
                <a:latin typeface="Arial"/>
                <a:cs typeface="Arial"/>
              </a:rPr>
              <a:t>to:</a:t>
            </a:r>
            <a:endParaRPr sz="2200" dirty="0">
              <a:latin typeface="Arial"/>
              <a:cs typeface="Arial"/>
            </a:endParaRPr>
          </a:p>
          <a:p>
            <a:pPr marL="527685" lvl="1" indent="-175260">
              <a:lnSpc>
                <a:spcPct val="100000"/>
              </a:lnSpc>
              <a:spcBef>
                <a:spcPts val="229"/>
              </a:spcBef>
              <a:buChar char="•"/>
              <a:tabLst>
                <a:tab pos="528320" algn="l"/>
              </a:tabLst>
            </a:pPr>
            <a:r>
              <a:rPr sz="2200" spc="-10" dirty="0">
                <a:latin typeface="Arial"/>
                <a:cs typeface="Arial"/>
              </a:rPr>
              <a:t>POCs </a:t>
            </a:r>
            <a:r>
              <a:rPr sz="2200" spc="-5" dirty="0">
                <a:latin typeface="Arial"/>
                <a:cs typeface="Arial"/>
              </a:rPr>
              <a:t>– buyers, contracting officers, program</a:t>
            </a:r>
            <a:r>
              <a:rPr sz="2200" spc="105" dirty="0">
                <a:latin typeface="Arial"/>
                <a:cs typeface="Arial"/>
              </a:rPr>
              <a:t> </a:t>
            </a:r>
            <a:r>
              <a:rPr sz="2200" spc="-5" dirty="0">
                <a:latin typeface="Arial"/>
                <a:cs typeface="Arial"/>
              </a:rPr>
              <a:t>managers</a:t>
            </a:r>
            <a:endParaRPr sz="2200" dirty="0">
              <a:latin typeface="Arial"/>
              <a:cs typeface="Arial"/>
            </a:endParaRPr>
          </a:p>
          <a:p>
            <a:pPr marL="527685" lvl="1" indent="-175260">
              <a:lnSpc>
                <a:spcPct val="100000"/>
              </a:lnSpc>
              <a:spcBef>
                <a:spcPts val="240"/>
              </a:spcBef>
              <a:buChar char="•"/>
              <a:tabLst>
                <a:tab pos="528320" algn="l"/>
              </a:tabLst>
            </a:pPr>
            <a:r>
              <a:rPr sz="2200" spc="-5" dirty="0">
                <a:latin typeface="Arial"/>
                <a:cs typeface="Arial"/>
              </a:rPr>
              <a:t>Forecasts for MICC</a:t>
            </a:r>
            <a:r>
              <a:rPr sz="2200" spc="50" dirty="0">
                <a:latin typeface="Arial"/>
                <a:cs typeface="Arial"/>
              </a:rPr>
              <a:t> </a:t>
            </a:r>
            <a:r>
              <a:rPr sz="2200" spc="-5" dirty="0">
                <a:latin typeface="Arial"/>
                <a:cs typeface="Arial"/>
              </a:rPr>
              <a:t>needs</a:t>
            </a:r>
            <a:endParaRPr sz="2200" dirty="0">
              <a:latin typeface="Arial"/>
              <a:cs typeface="Arial"/>
            </a:endParaRPr>
          </a:p>
          <a:p>
            <a:pPr marL="527685" lvl="1" indent="-175260">
              <a:lnSpc>
                <a:spcPct val="100000"/>
              </a:lnSpc>
              <a:spcBef>
                <a:spcPts val="240"/>
              </a:spcBef>
              <a:buChar char="•"/>
              <a:tabLst>
                <a:tab pos="528320" algn="l"/>
              </a:tabLst>
            </a:pPr>
            <a:r>
              <a:rPr sz="2200" spc="-5" dirty="0">
                <a:latin typeface="Arial"/>
                <a:cs typeface="Arial"/>
              </a:rPr>
              <a:t>MICC </a:t>
            </a:r>
            <a:r>
              <a:rPr sz="2200" dirty="0">
                <a:latin typeface="Arial"/>
                <a:cs typeface="Arial"/>
              </a:rPr>
              <a:t>specific</a:t>
            </a:r>
            <a:r>
              <a:rPr sz="2200" spc="5" dirty="0">
                <a:latin typeface="Arial"/>
                <a:cs typeface="Arial"/>
              </a:rPr>
              <a:t> </a:t>
            </a:r>
            <a:r>
              <a:rPr sz="2200" spc="-5" dirty="0">
                <a:latin typeface="Arial"/>
                <a:cs typeface="Arial"/>
              </a:rPr>
              <a:t>processes</a:t>
            </a:r>
            <a:endParaRPr sz="2200" dirty="0">
              <a:latin typeface="Arial"/>
              <a:cs typeface="Arial"/>
            </a:endParaRPr>
          </a:p>
          <a:p>
            <a:pPr marL="527685" lvl="1" indent="-175260">
              <a:lnSpc>
                <a:spcPct val="100000"/>
              </a:lnSpc>
              <a:spcBef>
                <a:spcPts val="229"/>
              </a:spcBef>
              <a:buChar char="•"/>
              <a:tabLst>
                <a:tab pos="528320" algn="l"/>
              </a:tabLst>
            </a:pPr>
            <a:r>
              <a:rPr sz="2200" spc="-5" dirty="0">
                <a:latin typeface="Arial"/>
                <a:cs typeface="Arial"/>
              </a:rPr>
              <a:t>Local websites and</a:t>
            </a:r>
            <a:r>
              <a:rPr sz="2200" spc="20" dirty="0">
                <a:latin typeface="Arial"/>
                <a:cs typeface="Arial"/>
              </a:rPr>
              <a:t> </a:t>
            </a:r>
            <a:r>
              <a:rPr sz="2200" spc="-5" dirty="0">
                <a:latin typeface="Arial"/>
                <a:cs typeface="Arial"/>
              </a:rPr>
              <a:t>postings</a:t>
            </a:r>
            <a:endParaRPr sz="2200" dirty="0">
              <a:latin typeface="Arial"/>
              <a:cs typeface="Arial"/>
            </a:endParaRPr>
          </a:p>
          <a:p>
            <a:pPr lvl="1">
              <a:lnSpc>
                <a:spcPct val="100000"/>
              </a:lnSpc>
              <a:spcBef>
                <a:spcPts val="45"/>
              </a:spcBef>
              <a:buFont typeface="Arial"/>
              <a:buChar char="•"/>
            </a:pPr>
            <a:endParaRPr sz="2350" dirty="0">
              <a:latin typeface="Times New Roman"/>
              <a:cs typeface="Times New Roman"/>
            </a:endParaRPr>
          </a:p>
          <a:p>
            <a:pPr marL="232410" indent="-219710">
              <a:lnSpc>
                <a:spcPct val="100000"/>
              </a:lnSpc>
              <a:buSzPct val="95454"/>
              <a:buFont typeface="Wingdings"/>
              <a:buChar char=""/>
              <a:tabLst>
                <a:tab pos="233045" algn="l"/>
              </a:tabLst>
            </a:pPr>
            <a:r>
              <a:rPr sz="2200" b="1" spc="-5" dirty="0">
                <a:latin typeface="Arial"/>
                <a:cs typeface="Arial"/>
              </a:rPr>
              <a:t>MICC SBO can assist</a:t>
            </a:r>
            <a:r>
              <a:rPr sz="2200" b="1" spc="30" dirty="0">
                <a:latin typeface="Arial"/>
                <a:cs typeface="Arial"/>
              </a:rPr>
              <a:t> </a:t>
            </a:r>
            <a:r>
              <a:rPr sz="2200" b="1" dirty="0">
                <a:latin typeface="Arial"/>
                <a:cs typeface="Arial"/>
              </a:rPr>
              <a:t>with:</a:t>
            </a:r>
            <a:endParaRPr sz="2200" dirty="0">
              <a:latin typeface="Arial"/>
              <a:cs typeface="Arial"/>
            </a:endParaRPr>
          </a:p>
          <a:p>
            <a:pPr marL="527685" lvl="1" indent="-175260">
              <a:lnSpc>
                <a:spcPct val="100000"/>
              </a:lnSpc>
              <a:spcBef>
                <a:spcPts val="245"/>
              </a:spcBef>
              <a:buChar char="•"/>
              <a:tabLst>
                <a:tab pos="528320" algn="l"/>
              </a:tabLst>
            </a:pPr>
            <a:r>
              <a:rPr sz="2200" spc="-5" dirty="0">
                <a:latin typeface="Arial"/>
                <a:cs typeface="Arial"/>
              </a:rPr>
              <a:t>Counseling</a:t>
            </a:r>
            <a:endParaRPr sz="2200" dirty="0">
              <a:latin typeface="Arial"/>
              <a:cs typeface="Arial"/>
            </a:endParaRPr>
          </a:p>
          <a:p>
            <a:pPr marL="527685" lvl="1" indent="-175260">
              <a:lnSpc>
                <a:spcPct val="100000"/>
              </a:lnSpc>
              <a:spcBef>
                <a:spcPts val="240"/>
              </a:spcBef>
              <a:buChar char="•"/>
              <a:tabLst>
                <a:tab pos="528320" algn="l"/>
              </a:tabLst>
            </a:pPr>
            <a:r>
              <a:rPr sz="2200" spc="-5" dirty="0">
                <a:latin typeface="Arial"/>
                <a:cs typeface="Arial"/>
              </a:rPr>
              <a:t>Payments</a:t>
            </a:r>
            <a:endParaRPr sz="2200" dirty="0">
              <a:latin typeface="Arial"/>
              <a:cs typeface="Arial"/>
            </a:endParaRPr>
          </a:p>
          <a:p>
            <a:pPr marL="527685" lvl="1" indent="-175260">
              <a:lnSpc>
                <a:spcPct val="100000"/>
              </a:lnSpc>
              <a:spcBef>
                <a:spcPts val="225"/>
              </a:spcBef>
              <a:buChar char="•"/>
              <a:tabLst>
                <a:tab pos="528320" algn="l"/>
              </a:tabLst>
            </a:pPr>
            <a:r>
              <a:rPr sz="2200" spc="-5" dirty="0">
                <a:latin typeface="Arial"/>
                <a:cs typeface="Arial"/>
              </a:rPr>
              <a:t>Matching capabilities with</a:t>
            </a:r>
            <a:r>
              <a:rPr sz="2200" spc="20" dirty="0">
                <a:latin typeface="Arial"/>
                <a:cs typeface="Arial"/>
              </a:rPr>
              <a:t> </a:t>
            </a:r>
            <a:r>
              <a:rPr sz="2200" spc="-5" dirty="0">
                <a:latin typeface="Arial"/>
                <a:cs typeface="Arial"/>
              </a:rPr>
              <a:t>requirements</a:t>
            </a:r>
            <a:endParaRPr sz="2200" dirty="0">
              <a:latin typeface="Arial"/>
              <a:cs typeface="Arial"/>
            </a:endParaRPr>
          </a:p>
          <a:p>
            <a:pPr marL="527685" lvl="1" indent="-175260">
              <a:lnSpc>
                <a:spcPct val="100000"/>
              </a:lnSpc>
              <a:spcBef>
                <a:spcPts val="245"/>
              </a:spcBef>
              <a:buChar char="•"/>
              <a:tabLst>
                <a:tab pos="528320" algn="l"/>
              </a:tabLst>
            </a:pPr>
            <a:r>
              <a:rPr sz="2200" spc="-5" dirty="0">
                <a:latin typeface="Arial"/>
                <a:cs typeface="Arial"/>
              </a:rPr>
              <a:t>Questions about</a:t>
            </a:r>
            <a:r>
              <a:rPr sz="2200" spc="15" dirty="0">
                <a:latin typeface="Arial"/>
                <a:cs typeface="Arial"/>
              </a:rPr>
              <a:t> </a:t>
            </a:r>
            <a:r>
              <a:rPr sz="2200" spc="-5" dirty="0">
                <a:latin typeface="Arial"/>
                <a:cs typeface="Arial"/>
              </a:rPr>
              <a:t>contracts</a:t>
            </a:r>
            <a:endParaRPr sz="2200" dirty="0">
              <a:latin typeface="Arial"/>
              <a:cs typeface="Arial"/>
            </a:endParaRPr>
          </a:p>
        </p:txBody>
      </p:sp>
    </p:spTree>
    <p:extLst>
      <p:ext uri="{BB962C8B-B14F-4D97-AF65-F5344CB8AC3E}">
        <p14:creationId xmlns:p14="http://schemas.microsoft.com/office/powerpoint/2010/main" val="373383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91076" y="0"/>
            <a:ext cx="86868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Arial"/>
                <a:cs typeface="Arial"/>
              </a:rPr>
              <a:t>UNCLASSIFIED</a:t>
            </a:r>
            <a:endParaRPr sz="900" dirty="0">
              <a:latin typeface="Arial"/>
              <a:cs typeface="Arial"/>
            </a:endParaRPr>
          </a:p>
        </p:txBody>
      </p:sp>
      <p:sp>
        <p:nvSpPr>
          <p:cNvPr id="3" name="object 3"/>
          <p:cNvSpPr/>
          <p:nvPr/>
        </p:nvSpPr>
        <p:spPr>
          <a:xfrm>
            <a:off x="8316468" y="6129528"/>
            <a:ext cx="554735" cy="55473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1007160" y="85471"/>
            <a:ext cx="3993515" cy="452120"/>
          </a:xfrm>
          <a:prstGeom prst="rect">
            <a:avLst/>
          </a:prstGeom>
        </p:spPr>
        <p:txBody>
          <a:bodyPr vert="horz" wrap="square" lIns="0" tIns="12065" rIns="0" bIns="0" rtlCol="0">
            <a:spAutoFit/>
          </a:bodyPr>
          <a:lstStyle/>
          <a:p>
            <a:pPr marL="12700" algn="ctr">
              <a:lnSpc>
                <a:spcPct val="100000"/>
              </a:lnSpc>
              <a:spcBef>
                <a:spcPts val="95"/>
              </a:spcBef>
            </a:pPr>
            <a:r>
              <a:rPr spc="-5" dirty="0">
                <a:solidFill>
                  <a:schemeClr val="bg1"/>
                </a:solidFill>
              </a:rPr>
              <a:t>Pursuing</a:t>
            </a:r>
            <a:r>
              <a:rPr spc="-25" dirty="0">
                <a:solidFill>
                  <a:schemeClr val="bg1"/>
                </a:solidFill>
              </a:rPr>
              <a:t> </a:t>
            </a:r>
            <a:r>
              <a:rPr spc="-5" dirty="0">
                <a:solidFill>
                  <a:schemeClr val="bg1"/>
                </a:solidFill>
              </a:rPr>
              <a:t>Opportunities</a:t>
            </a:r>
          </a:p>
        </p:txBody>
      </p:sp>
      <p:sp>
        <p:nvSpPr>
          <p:cNvPr id="6" name="object 6"/>
          <p:cNvSpPr txBox="1">
            <a:spLocks noGrp="1"/>
          </p:cNvSpPr>
          <p:nvPr>
            <p:ph type="sldNum" sz="quarter" idx="4294967295"/>
          </p:nvPr>
        </p:nvSpPr>
        <p:spPr>
          <a:xfrm>
            <a:off x="4461002" y="6645157"/>
            <a:ext cx="221614" cy="196215"/>
          </a:xfrm>
          <a:prstGeom prst="rect">
            <a:avLst/>
          </a:prstGeom>
        </p:spPr>
        <p:txBody>
          <a:bodyPr vert="horz" wrap="square" lIns="0" tIns="0" rIns="0" bIns="0" rtlCol="0">
            <a:spAutoFit/>
          </a:bodyPr>
          <a:lstStyle/>
          <a:p>
            <a:pPr marL="25400">
              <a:lnSpc>
                <a:spcPts val="1425"/>
              </a:lnSpc>
            </a:pPr>
            <a:fld id="{81D60167-4931-47E6-BA6A-407CBD079E47}" type="slidenum">
              <a:rPr spc="-5" dirty="0"/>
              <a:t>19</a:t>
            </a:fld>
            <a:endParaRPr spc="-5" dirty="0"/>
          </a:p>
        </p:txBody>
      </p:sp>
      <p:sp>
        <p:nvSpPr>
          <p:cNvPr id="5" name="object 5"/>
          <p:cNvSpPr txBox="1"/>
          <p:nvPr/>
        </p:nvSpPr>
        <p:spPr>
          <a:xfrm>
            <a:off x="427126" y="997737"/>
            <a:ext cx="8496300" cy="5277086"/>
          </a:xfrm>
          <a:prstGeom prst="rect">
            <a:avLst/>
          </a:prstGeom>
        </p:spPr>
        <p:txBody>
          <a:bodyPr vert="horz" wrap="square" lIns="0" tIns="105410" rIns="0" bIns="0" rtlCol="0">
            <a:spAutoFit/>
          </a:bodyPr>
          <a:lstStyle/>
          <a:p>
            <a:pPr marL="232410" indent="-219710">
              <a:lnSpc>
                <a:spcPct val="100000"/>
              </a:lnSpc>
              <a:spcBef>
                <a:spcPts val="830"/>
              </a:spcBef>
              <a:buSzPct val="95454"/>
              <a:buFont typeface="Wingdings"/>
              <a:buChar char=""/>
              <a:tabLst>
                <a:tab pos="233045" algn="l"/>
              </a:tabLst>
            </a:pPr>
            <a:r>
              <a:rPr lang="en-US" sz="2200" b="1" spc="-10" dirty="0" smtClean="0">
                <a:latin typeface="Arial"/>
                <a:cs typeface="Arial"/>
              </a:rPr>
              <a:t>Do your homework!</a:t>
            </a:r>
          </a:p>
          <a:p>
            <a:pPr marL="232410" indent="-219710">
              <a:lnSpc>
                <a:spcPct val="100000"/>
              </a:lnSpc>
              <a:spcBef>
                <a:spcPts val="830"/>
              </a:spcBef>
              <a:buSzPct val="95454"/>
              <a:buFont typeface="Wingdings"/>
              <a:buChar char=""/>
              <a:tabLst>
                <a:tab pos="233045" algn="l"/>
              </a:tabLst>
            </a:pPr>
            <a:r>
              <a:rPr sz="2200" b="1" spc="-10" dirty="0" smtClean="0">
                <a:latin typeface="Arial"/>
                <a:cs typeface="Arial"/>
              </a:rPr>
              <a:t>Visit </a:t>
            </a:r>
            <a:r>
              <a:rPr sz="2200" b="1" spc="-5" dirty="0">
                <a:latin typeface="Arial"/>
                <a:cs typeface="Arial"/>
              </a:rPr>
              <a:t>Federal Business Opportunities (FedBizOpps) –</a:t>
            </a:r>
            <a:r>
              <a:rPr sz="2200" b="1" spc="240" dirty="0">
                <a:solidFill>
                  <a:srgbClr val="0462C1"/>
                </a:solidFill>
                <a:latin typeface="Arial"/>
                <a:cs typeface="Arial"/>
              </a:rPr>
              <a:t> </a:t>
            </a:r>
            <a:r>
              <a:rPr sz="1600" u="heavy" spc="-15" dirty="0" smtClean="0">
                <a:solidFill>
                  <a:srgbClr val="0462C1"/>
                </a:solidFill>
                <a:uFill>
                  <a:solidFill>
                    <a:srgbClr val="0462C1"/>
                  </a:solidFill>
                </a:uFill>
                <a:latin typeface="Arial"/>
                <a:cs typeface="Arial"/>
                <a:hlinkClick r:id="rId4"/>
              </a:rPr>
              <a:t>www.fbo.gov</a:t>
            </a:r>
            <a:endParaRPr lang="en-US" sz="1600" u="heavy" spc="-15" dirty="0" smtClean="0">
              <a:solidFill>
                <a:srgbClr val="0462C1"/>
              </a:solidFill>
              <a:uFill>
                <a:solidFill>
                  <a:srgbClr val="0462C1"/>
                </a:solidFill>
              </a:uFill>
              <a:latin typeface="Arial"/>
              <a:cs typeface="Arial"/>
            </a:endParaRPr>
          </a:p>
          <a:p>
            <a:pPr marL="232410" indent="-219710">
              <a:lnSpc>
                <a:spcPct val="100000"/>
              </a:lnSpc>
              <a:spcBef>
                <a:spcPts val="830"/>
              </a:spcBef>
              <a:buSzPct val="95454"/>
              <a:buFont typeface="Wingdings"/>
              <a:buChar char=""/>
              <a:tabLst>
                <a:tab pos="233045" algn="l"/>
              </a:tabLst>
            </a:pPr>
            <a:r>
              <a:rPr lang="en-US" sz="2200" b="1" spc="-5" dirty="0" smtClean="0">
                <a:latin typeface="Arial"/>
                <a:cs typeface="Arial"/>
              </a:rPr>
              <a:t>Create a </a:t>
            </a:r>
            <a:r>
              <a:rPr lang="en-US" sz="2200" b="1" spc="-5" dirty="0">
                <a:latin typeface="Arial"/>
                <a:cs typeface="Arial"/>
              </a:rPr>
              <a:t>brief Capabilities </a:t>
            </a:r>
            <a:r>
              <a:rPr lang="en-US" sz="2200" b="1" spc="-5" dirty="0" smtClean="0">
                <a:latin typeface="Arial"/>
                <a:cs typeface="Arial"/>
              </a:rPr>
              <a:t>Statement.</a:t>
            </a:r>
            <a:endParaRPr lang="en-US" sz="1600" u="heavy" spc="-15" dirty="0" smtClean="0">
              <a:solidFill>
                <a:srgbClr val="0462C1"/>
              </a:solidFill>
              <a:uFill>
                <a:solidFill>
                  <a:srgbClr val="0462C1"/>
                </a:solidFill>
              </a:uFill>
              <a:latin typeface="Arial"/>
              <a:cs typeface="Arial"/>
            </a:endParaRPr>
          </a:p>
          <a:p>
            <a:pPr marL="232410" indent="-219710">
              <a:lnSpc>
                <a:spcPct val="100000"/>
              </a:lnSpc>
              <a:spcBef>
                <a:spcPts val="830"/>
              </a:spcBef>
              <a:buSzPct val="95454"/>
              <a:buFont typeface="Wingdings"/>
              <a:buChar char=""/>
              <a:tabLst>
                <a:tab pos="233045" algn="l"/>
              </a:tabLst>
            </a:pPr>
            <a:r>
              <a:rPr lang="en-US" sz="2200" b="1" spc="-10" dirty="0" smtClean="0">
                <a:latin typeface="Arial"/>
                <a:cs typeface="Arial"/>
              </a:rPr>
              <a:t>Respond </a:t>
            </a:r>
            <a:r>
              <a:rPr lang="en-US" sz="2200" b="1" spc="-10" dirty="0">
                <a:latin typeface="Arial"/>
                <a:cs typeface="Arial"/>
              </a:rPr>
              <a:t>to sources sought </a:t>
            </a:r>
            <a:r>
              <a:rPr lang="en-US" sz="2200" b="1" spc="-10" dirty="0" smtClean="0">
                <a:latin typeface="Arial"/>
                <a:cs typeface="Arial"/>
              </a:rPr>
              <a:t>notices.  </a:t>
            </a:r>
            <a:r>
              <a:rPr lang="en-US" sz="2200" b="1" spc="-10" dirty="0">
                <a:latin typeface="Arial"/>
                <a:cs typeface="Arial"/>
              </a:rPr>
              <a:t>Tell your small business competitors to respond to sources sought </a:t>
            </a:r>
            <a:r>
              <a:rPr lang="en-US" sz="2200" b="1" spc="-10" dirty="0" smtClean="0">
                <a:latin typeface="Arial"/>
                <a:cs typeface="Arial"/>
              </a:rPr>
              <a:t>notices.</a:t>
            </a:r>
          </a:p>
          <a:p>
            <a:pPr marL="232410" indent="-219710">
              <a:spcBef>
                <a:spcPts val="830"/>
              </a:spcBef>
              <a:buSzPct val="95454"/>
              <a:buFont typeface="Wingdings"/>
              <a:buChar char=""/>
              <a:tabLst>
                <a:tab pos="233045" algn="l"/>
              </a:tabLst>
            </a:pPr>
            <a:r>
              <a:rPr lang="en-US" sz="2200" b="1" spc="-10" dirty="0">
                <a:latin typeface="Arial"/>
                <a:cs typeface="Arial"/>
              </a:rPr>
              <a:t>Team Up</a:t>
            </a:r>
            <a:r>
              <a:rPr lang="en-US" sz="2200" b="1" spc="-10" dirty="0" smtClean="0">
                <a:latin typeface="Arial"/>
                <a:cs typeface="Arial"/>
              </a:rPr>
              <a:t>! See FAR </a:t>
            </a:r>
            <a:r>
              <a:rPr lang="en-US" sz="2200" b="1" spc="-10" dirty="0">
                <a:latin typeface="Arial"/>
                <a:cs typeface="Arial"/>
              </a:rPr>
              <a:t>52.219-14 Limitations on Subcontracting (DEVIATION 2019-O0003) and Similarly Situated </a:t>
            </a:r>
            <a:r>
              <a:rPr lang="en-US" sz="2200" b="1" spc="-10" dirty="0" smtClean="0">
                <a:latin typeface="Arial"/>
                <a:cs typeface="Arial"/>
              </a:rPr>
              <a:t>Entities.</a:t>
            </a:r>
            <a:endParaRPr lang="en-US" sz="2200" b="1" spc="-10" dirty="0">
              <a:latin typeface="Arial"/>
              <a:cs typeface="Arial"/>
            </a:endParaRPr>
          </a:p>
          <a:p>
            <a:pPr marL="232410" indent="-219710">
              <a:spcBef>
                <a:spcPts val="735"/>
              </a:spcBef>
              <a:buSzPct val="95454"/>
              <a:buFont typeface="Wingdings"/>
              <a:buChar char=""/>
              <a:tabLst>
                <a:tab pos="233045" algn="l"/>
              </a:tabLst>
            </a:pPr>
            <a:r>
              <a:rPr lang="en-US" sz="2200" b="1" spc="-5" dirty="0">
                <a:latin typeface="Arial"/>
                <a:cs typeface="Arial"/>
              </a:rPr>
              <a:t>Network and a</a:t>
            </a:r>
            <a:r>
              <a:rPr sz="2200" b="1" spc="-5" dirty="0" smtClean="0">
                <a:latin typeface="Arial"/>
                <a:cs typeface="Arial"/>
              </a:rPr>
              <a:t>ttend </a:t>
            </a:r>
            <a:r>
              <a:rPr sz="2200" b="1" spc="-5" dirty="0">
                <a:latin typeface="Arial"/>
                <a:cs typeface="Arial"/>
              </a:rPr>
              <a:t>small business fairs and matchmaking</a:t>
            </a:r>
            <a:r>
              <a:rPr sz="2200" b="1" spc="120" dirty="0">
                <a:latin typeface="Arial"/>
                <a:cs typeface="Arial"/>
              </a:rPr>
              <a:t> </a:t>
            </a:r>
            <a:r>
              <a:rPr sz="2200" b="1" spc="-5" dirty="0" smtClean="0">
                <a:latin typeface="Arial"/>
                <a:cs typeface="Arial"/>
              </a:rPr>
              <a:t>sessions</a:t>
            </a:r>
            <a:r>
              <a:rPr lang="en-US" sz="2200" b="1" spc="-5" dirty="0" smtClean="0">
                <a:latin typeface="Arial"/>
                <a:cs typeface="Arial"/>
              </a:rPr>
              <a:t>.</a:t>
            </a:r>
          </a:p>
          <a:p>
            <a:pPr marL="232410" indent="-219710">
              <a:lnSpc>
                <a:spcPct val="100000"/>
              </a:lnSpc>
              <a:spcBef>
                <a:spcPts val="730"/>
              </a:spcBef>
              <a:buSzPct val="95454"/>
              <a:buFont typeface="Wingdings"/>
              <a:buChar char=""/>
              <a:tabLst>
                <a:tab pos="233045" algn="l"/>
              </a:tabLst>
            </a:pPr>
            <a:r>
              <a:rPr sz="2200" b="1" spc="-5" dirty="0" smtClean="0">
                <a:latin typeface="Arial"/>
                <a:cs typeface="Arial"/>
              </a:rPr>
              <a:t>Explore </a:t>
            </a:r>
            <a:r>
              <a:rPr sz="2200" b="1" spc="-5" dirty="0">
                <a:latin typeface="Arial"/>
                <a:cs typeface="Arial"/>
              </a:rPr>
              <a:t>subcontracting</a:t>
            </a:r>
            <a:r>
              <a:rPr sz="2200" b="1" spc="80" dirty="0">
                <a:latin typeface="Arial"/>
                <a:cs typeface="Arial"/>
              </a:rPr>
              <a:t> </a:t>
            </a:r>
            <a:r>
              <a:rPr sz="2200" b="1" spc="-5" dirty="0">
                <a:latin typeface="Arial"/>
                <a:cs typeface="Arial"/>
              </a:rPr>
              <a:t>opportunities</a:t>
            </a:r>
            <a:r>
              <a:rPr lang="en-US" sz="2200" b="1" spc="-5" dirty="0">
                <a:latin typeface="Arial"/>
                <a:cs typeface="Arial"/>
              </a:rPr>
              <a:t> and e</a:t>
            </a:r>
            <a:r>
              <a:rPr sz="2200" b="1" spc="-5" dirty="0" smtClean="0">
                <a:latin typeface="Arial"/>
                <a:cs typeface="Arial"/>
              </a:rPr>
              <a:t>stablish </a:t>
            </a:r>
            <a:r>
              <a:rPr sz="2200" b="1" spc="-5" dirty="0">
                <a:latin typeface="Arial"/>
                <a:cs typeface="Arial"/>
              </a:rPr>
              <a:t>relationships </a:t>
            </a:r>
            <a:r>
              <a:rPr sz="2200" b="1" dirty="0">
                <a:latin typeface="Arial"/>
                <a:cs typeface="Arial"/>
              </a:rPr>
              <a:t>with </a:t>
            </a:r>
            <a:r>
              <a:rPr sz="2200" b="1" spc="-5" dirty="0">
                <a:latin typeface="Arial"/>
                <a:cs typeface="Arial"/>
              </a:rPr>
              <a:t>prime</a:t>
            </a:r>
            <a:r>
              <a:rPr sz="2200" b="1" spc="75" dirty="0">
                <a:latin typeface="Arial"/>
                <a:cs typeface="Arial"/>
              </a:rPr>
              <a:t> </a:t>
            </a:r>
            <a:r>
              <a:rPr sz="2200" b="1" spc="-5" dirty="0" smtClean="0">
                <a:latin typeface="Arial"/>
                <a:cs typeface="Arial"/>
              </a:rPr>
              <a:t>contractors</a:t>
            </a:r>
            <a:r>
              <a:rPr lang="en-US" sz="2200" b="1" spc="-5" dirty="0" smtClean="0">
                <a:latin typeface="Arial"/>
                <a:cs typeface="Arial"/>
              </a:rPr>
              <a:t>.</a:t>
            </a:r>
          </a:p>
          <a:p>
            <a:pPr marL="232410" indent="-219710">
              <a:lnSpc>
                <a:spcPct val="100000"/>
              </a:lnSpc>
              <a:spcBef>
                <a:spcPts val="730"/>
              </a:spcBef>
              <a:buSzPct val="95454"/>
              <a:buFont typeface="Wingdings"/>
              <a:buChar char=""/>
              <a:tabLst>
                <a:tab pos="233045" algn="l"/>
              </a:tabLst>
            </a:pPr>
            <a:r>
              <a:rPr lang="en-US" sz="2200" b="1" spc="-5" dirty="0">
                <a:latin typeface="Arial"/>
                <a:cs typeface="Arial"/>
              </a:rPr>
              <a:t>Get a Mentor.  Look into Mentor-Protégé Programs.</a:t>
            </a:r>
            <a:endParaRPr sz="2200" b="1" spc="-5" dirty="0">
              <a:latin typeface="Arial"/>
              <a:cs typeface="Arial"/>
            </a:endParaRPr>
          </a:p>
          <a:p>
            <a:pPr marL="232410" indent="-219710">
              <a:lnSpc>
                <a:spcPct val="100000"/>
              </a:lnSpc>
              <a:spcBef>
                <a:spcPts val="745"/>
              </a:spcBef>
              <a:buSzPct val="95454"/>
              <a:buFont typeface="Wingdings"/>
              <a:buChar char=""/>
              <a:tabLst>
                <a:tab pos="233045" algn="l"/>
              </a:tabLst>
            </a:pPr>
            <a:r>
              <a:rPr sz="2200" b="1" spc="-5" dirty="0" smtClean="0">
                <a:latin typeface="Arial"/>
                <a:cs typeface="Arial"/>
              </a:rPr>
              <a:t>Understand </a:t>
            </a:r>
            <a:r>
              <a:rPr sz="2200" b="1" spc="-5" dirty="0">
                <a:latin typeface="Arial"/>
                <a:cs typeface="Arial"/>
              </a:rPr>
              <a:t>GSA Schedule</a:t>
            </a:r>
            <a:r>
              <a:rPr sz="2200" b="1" spc="10" dirty="0">
                <a:latin typeface="Arial"/>
                <a:cs typeface="Arial"/>
              </a:rPr>
              <a:t> </a:t>
            </a:r>
            <a:r>
              <a:rPr sz="2200" b="1" spc="-5" dirty="0" smtClean="0">
                <a:latin typeface="Arial"/>
                <a:cs typeface="Arial"/>
              </a:rPr>
              <a:t>requirements</a:t>
            </a:r>
            <a:r>
              <a:rPr lang="en-US" sz="2200" b="1" spc="-5" dirty="0" smtClean="0">
                <a:latin typeface="Arial"/>
                <a:cs typeface="Arial"/>
              </a:rPr>
              <a:t>.</a:t>
            </a:r>
            <a:endParaRPr sz="2200" dirty="0">
              <a:latin typeface="Arial"/>
              <a:cs typeface="Arial"/>
            </a:endParaRPr>
          </a:p>
        </p:txBody>
      </p:sp>
    </p:spTree>
    <p:extLst>
      <p:ext uri="{BB962C8B-B14F-4D97-AF65-F5344CB8AC3E}">
        <p14:creationId xmlns:p14="http://schemas.microsoft.com/office/powerpoint/2010/main" val="2032837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bg1"/>
                </a:solidFill>
              </a:rPr>
              <a:t>WELCOME &amp; ADMINISTRATIVE DATA</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1A3C3F5D-9F0A-4D26-898B-10DC4C85EEE6}" type="slidenum">
              <a:rPr lang="en-US" smtClean="0"/>
              <a:t>2</a:t>
            </a:fld>
            <a:endParaRPr lang="en-US" dirty="0"/>
          </a:p>
        </p:txBody>
      </p:sp>
      <p:sp>
        <p:nvSpPr>
          <p:cNvPr id="5" name="TextBox 4"/>
          <p:cNvSpPr txBox="1"/>
          <p:nvPr/>
        </p:nvSpPr>
        <p:spPr>
          <a:xfrm>
            <a:off x="613775" y="1265129"/>
            <a:ext cx="817826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NO FOOD ALLOWED IN THE ROOM</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DRINKS ALLOWED ONLY IF COVERED</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QUESTIONS ALLOWED THROUGH THE PRESENTATION</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13774" y="2818356"/>
            <a:ext cx="7916451"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SLIDES FOR THIS PRESENTATION AND A LIST OF ATTENDEES</a:t>
            </a:r>
          </a:p>
          <a:p>
            <a:r>
              <a:rPr lang="en-US" sz="2000" b="1" dirty="0" smtClean="0">
                <a:latin typeface="Times New Roman" panose="02020603050405020304" pitchFamily="18" charset="0"/>
                <a:cs typeface="Times New Roman" panose="02020603050405020304" pitchFamily="18" charset="0"/>
              </a:rPr>
              <a:t>WILL BE AVAILABLE AT THE FOLLOWING WEBSITE BY</a:t>
            </a:r>
          </a:p>
          <a:p>
            <a:pPr algn="ctr"/>
            <a:r>
              <a:rPr lang="en-US" sz="2000" b="1" dirty="0" smtClean="0">
                <a:latin typeface="Times New Roman" panose="02020603050405020304" pitchFamily="18" charset="0"/>
                <a:cs typeface="Times New Roman" panose="02020603050405020304" pitchFamily="18" charset="0"/>
              </a:rPr>
              <a:t>05 JULY 19</a:t>
            </a:r>
            <a:endParaRPr lang="en-US" sz="2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13985" y="4546948"/>
            <a:ext cx="7102256"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hlinkClick r:id="rId2"/>
              </a:rPr>
              <a:t>https://www.benning.army.mil/tenant/micc/</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Under the “Contractor’s Information” Tab</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49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7160" y="85471"/>
            <a:ext cx="7070040" cy="480131"/>
          </a:xfrm>
        </p:spPr>
        <p:txBody>
          <a:bodyPr/>
          <a:lstStyle/>
          <a:p>
            <a:r>
              <a:rPr lang="en-US" spc="-5" dirty="0">
                <a:solidFill>
                  <a:schemeClr val="bg1"/>
                </a:solidFill>
              </a:rPr>
              <a:t>MICC </a:t>
            </a:r>
            <a:r>
              <a:rPr lang="en-US" spc="-5" dirty="0" smtClean="0">
                <a:solidFill>
                  <a:schemeClr val="bg1"/>
                </a:solidFill>
              </a:rPr>
              <a:t>SBO </a:t>
            </a:r>
            <a:r>
              <a:rPr lang="en-US" spc="-5" dirty="0">
                <a:solidFill>
                  <a:schemeClr val="bg1"/>
                </a:solidFill>
              </a:rPr>
              <a:t>Contact</a:t>
            </a:r>
            <a:r>
              <a:rPr lang="en-US" spc="55" dirty="0">
                <a:solidFill>
                  <a:schemeClr val="bg1"/>
                </a:solidFill>
              </a:rPr>
              <a:t> </a:t>
            </a:r>
            <a:r>
              <a:rPr lang="en-US" spc="-5" dirty="0">
                <a:solidFill>
                  <a:schemeClr val="bg1"/>
                </a:solidFill>
              </a:rPr>
              <a:t>Information</a:t>
            </a:r>
            <a:endParaRPr lang="en-US" dirty="0">
              <a:solidFill>
                <a:schemeClr val="bg1"/>
              </a:solidFill>
            </a:endParaRPr>
          </a:p>
        </p:txBody>
      </p:sp>
      <p:sp>
        <p:nvSpPr>
          <p:cNvPr id="5" name="Content Placeholder 4"/>
          <p:cNvSpPr>
            <a:spLocks noGrp="1"/>
          </p:cNvSpPr>
          <p:nvPr>
            <p:ph sz="half" idx="2"/>
          </p:nvPr>
        </p:nvSpPr>
        <p:spPr>
          <a:xfrm>
            <a:off x="508000" y="2286000"/>
            <a:ext cx="3977640" cy="3139321"/>
          </a:xfrm>
        </p:spPr>
        <p:txBody>
          <a:bodyPr>
            <a:normAutofit fontScale="62500" lnSpcReduction="20000"/>
          </a:bodyPr>
          <a:lstStyle/>
          <a:p>
            <a:pPr marL="4445">
              <a:lnSpc>
                <a:spcPct val="100000"/>
              </a:lnSpc>
              <a:spcBef>
                <a:spcPts val="95"/>
              </a:spcBef>
            </a:pPr>
            <a:r>
              <a:rPr lang="en-US" b="1" spc="-5" dirty="0" smtClean="0"/>
              <a:t>ERIC</a:t>
            </a:r>
            <a:r>
              <a:rPr lang="en-US" b="1" dirty="0" smtClean="0"/>
              <a:t> </a:t>
            </a:r>
            <a:r>
              <a:rPr lang="en-US" b="1" spc="-5" dirty="0"/>
              <a:t>CLAUD</a:t>
            </a:r>
            <a:endParaRPr lang="en-US" dirty="0"/>
          </a:p>
          <a:p>
            <a:pPr marL="3175">
              <a:lnSpc>
                <a:spcPct val="100000"/>
              </a:lnSpc>
            </a:pPr>
            <a:r>
              <a:rPr lang="en-US" b="1" spc="-5" dirty="0"/>
              <a:t>Small Business</a:t>
            </a:r>
            <a:r>
              <a:rPr lang="en-US" b="1" spc="30" dirty="0"/>
              <a:t> </a:t>
            </a:r>
            <a:r>
              <a:rPr lang="en-US" b="1" spc="-5" dirty="0"/>
              <a:t>Professional </a:t>
            </a:r>
            <a:endParaRPr lang="en-US" b="1" spc="-5" dirty="0" smtClean="0"/>
          </a:p>
          <a:p>
            <a:pPr marL="3175">
              <a:lnSpc>
                <a:spcPct val="100000"/>
              </a:lnSpc>
            </a:pPr>
            <a:r>
              <a:rPr lang="en-US" sz="1200" b="1" spc="-5" dirty="0" smtClean="0"/>
              <a:t>(Fort Eustis</a:t>
            </a:r>
            <a:r>
              <a:rPr lang="en-US" sz="1200" b="1" spc="-5" dirty="0"/>
              <a:t>, Carlisle Barracks, Presidio of Monterey)</a:t>
            </a:r>
            <a:endParaRPr lang="en-US" sz="1200" dirty="0"/>
          </a:p>
          <a:p>
            <a:pPr marL="5080">
              <a:lnSpc>
                <a:spcPct val="100000"/>
              </a:lnSpc>
            </a:pPr>
            <a:r>
              <a:rPr lang="en-US" spc="-10" dirty="0"/>
              <a:t>Comm: </a:t>
            </a:r>
            <a:r>
              <a:rPr lang="en-US" spc="-5" dirty="0"/>
              <a:t>(757)</a:t>
            </a:r>
            <a:r>
              <a:rPr lang="en-US" spc="55" dirty="0"/>
              <a:t> </a:t>
            </a:r>
            <a:r>
              <a:rPr lang="en-US" spc="-25" dirty="0"/>
              <a:t>501-8119</a:t>
            </a:r>
            <a:endParaRPr lang="en-US" dirty="0"/>
          </a:p>
          <a:p>
            <a:pPr marL="635">
              <a:lnSpc>
                <a:spcPct val="100000"/>
              </a:lnSpc>
            </a:pPr>
            <a:r>
              <a:rPr lang="en-US" spc="-5" dirty="0"/>
              <a:t>E-mail:</a:t>
            </a:r>
            <a:r>
              <a:rPr lang="en-US" spc="10" dirty="0"/>
              <a:t> </a:t>
            </a:r>
            <a:r>
              <a:rPr lang="en-US" spc="-5" dirty="0">
                <a:hlinkClick r:id="rId2"/>
              </a:rPr>
              <a:t>eric.d.claud.civ@mail.mil</a:t>
            </a:r>
            <a:endParaRPr lang="en-US" spc="-5" dirty="0"/>
          </a:p>
          <a:p>
            <a:pPr marL="635">
              <a:lnSpc>
                <a:spcPct val="100000"/>
              </a:lnSpc>
            </a:pPr>
            <a:endParaRPr lang="en-US" spc="-5" dirty="0"/>
          </a:p>
          <a:p>
            <a:pPr marL="635">
              <a:lnSpc>
                <a:spcPct val="100000"/>
              </a:lnSpc>
            </a:pPr>
            <a:r>
              <a:rPr lang="en-US" b="1" spc="-5" dirty="0"/>
              <a:t>TERRI BUONFIGLI </a:t>
            </a:r>
            <a:endParaRPr lang="en-US" b="1" spc="-5" dirty="0" smtClean="0"/>
          </a:p>
          <a:p>
            <a:pPr marL="635"/>
            <a:r>
              <a:rPr lang="en-US" b="1" spc="-5" dirty="0" smtClean="0"/>
              <a:t>Small </a:t>
            </a:r>
            <a:r>
              <a:rPr lang="en-US" b="1" spc="-5" dirty="0"/>
              <a:t>Business</a:t>
            </a:r>
            <a:r>
              <a:rPr lang="en-US" b="1" spc="30" dirty="0"/>
              <a:t> </a:t>
            </a:r>
            <a:r>
              <a:rPr lang="en-US" b="1" spc="-5" dirty="0" smtClean="0"/>
              <a:t>Professional</a:t>
            </a:r>
          </a:p>
          <a:p>
            <a:pPr marL="635"/>
            <a:r>
              <a:rPr lang="en-US" sz="1200" b="1" spc="-5" dirty="0"/>
              <a:t>(Fort Eustis, Fort Leavenworth, Fort Sill</a:t>
            </a:r>
            <a:r>
              <a:rPr lang="en-US" sz="1200" b="1" spc="-5" dirty="0" smtClean="0"/>
              <a:t>)</a:t>
            </a:r>
            <a:endParaRPr lang="en-US" sz="1200" b="1" spc="-5" dirty="0"/>
          </a:p>
          <a:p>
            <a:pPr marL="635"/>
            <a:r>
              <a:rPr lang="en-US" dirty="0"/>
              <a:t>Comm: (757) 501-8197</a:t>
            </a:r>
          </a:p>
          <a:p>
            <a:pPr marL="635"/>
            <a:r>
              <a:rPr lang="en-US" spc="-5" dirty="0"/>
              <a:t>E-mail:</a:t>
            </a:r>
            <a:r>
              <a:rPr lang="en-US" spc="10" dirty="0"/>
              <a:t> </a:t>
            </a:r>
            <a:r>
              <a:rPr lang="en-US" spc="-5" dirty="0">
                <a:hlinkClick r:id="rId3"/>
              </a:rPr>
              <a:t>terri.l.buonfigli.civ@mail.mil</a:t>
            </a:r>
            <a:endParaRPr lang="en-US" spc="-5" dirty="0"/>
          </a:p>
          <a:p>
            <a:endParaRPr lang="en-US" dirty="0"/>
          </a:p>
        </p:txBody>
      </p:sp>
      <p:sp>
        <p:nvSpPr>
          <p:cNvPr id="6" name="Content Placeholder 5"/>
          <p:cNvSpPr>
            <a:spLocks noGrp="1"/>
          </p:cNvSpPr>
          <p:nvPr>
            <p:ph sz="half" idx="4294967295"/>
          </p:nvPr>
        </p:nvSpPr>
        <p:spPr>
          <a:xfrm>
            <a:off x="4782820" y="2286000"/>
            <a:ext cx="3977640" cy="3600986"/>
          </a:xfrm>
          <a:prstGeom prst="rect">
            <a:avLst/>
          </a:prstGeom>
        </p:spPr>
        <p:txBody>
          <a:bodyPr>
            <a:normAutofit fontScale="70000" lnSpcReduction="20000"/>
          </a:bodyPr>
          <a:lstStyle/>
          <a:p>
            <a:pPr marL="635"/>
            <a:r>
              <a:rPr lang="en-US" b="1" spc="-5" dirty="0"/>
              <a:t>JOYCE WILLIAMS</a:t>
            </a:r>
          </a:p>
          <a:p>
            <a:pPr marL="635"/>
            <a:r>
              <a:rPr lang="en-US" b="1" spc="-5" dirty="0"/>
              <a:t>Small Business</a:t>
            </a:r>
            <a:r>
              <a:rPr lang="en-US" b="1" spc="30" dirty="0"/>
              <a:t> </a:t>
            </a:r>
            <a:r>
              <a:rPr lang="en-US" b="1" spc="-5" dirty="0" smtClean="0"/>
              <a:t>Professional </a:t>
            </a:r>
          </a:p>
          <a:p>
            <a:pPr marL="635"/>
            <a:r>
              <a:rPr lang="en-US" sz="1200" b="1" spc="-5" dirty="0" smtClean="0"/>
              <a:t>(Fort Eustis, Fort Lee, West Point)</a:t>
            </a:r>
            <a:endParaRPr lang="en-US" sz="1200" b="1" spc="-5" dirty="0"/>
          </a:p>
          <a:p>
            <a:pPr marL="635"/>
            <a:r>
              <a:rPr lang="en-US" dirty="0"/>
              <a:t>Comm: (757) 501-7281</a:t>
            </a:r>
          </a:p>
          <a:p>
            <a:pPr marL="635"/>
            <a:r>
              <a:rPr lang="en-US" spc="-5" dirty="0"/>
              <a:t>E-mail:</a:t>
            </a:r>
            <a:r>
              <a:rPr lang="en-US" spc="10" dirty="0"/>
              <a:t> </a:t>
            </a:r>
            <a:r>
              <a:rPr lang="en-US" spc="-5" dirty="0" smtClean="0">
                <a:hlinkClick r:id="rId4"/>
              </a:rPr>
              <a:t>joyce.a.williams97.civ@mail.mil</a:t>
            </a:r>
            <a:endParaRPr lang="en-US" spc="-5" dirty="0" smtClean="0"/>
          </a:p>
          <a:p>
            <a:pPr marL="635"/>
            <a:endParaRPr lang="en-US" spc="-5" dirty="0"/>
          </a:p>
          <a:p>
            <a:pPr marL="635"/>
            <a:r>
              <a:rPr lang="en-US" b="1" spc="-5" dirty="0" smtClean="0"/>
              <a:t>RUFUS GATES</a:t>
            </a:r>
            <a:endParaRPr lang="en-US" b="1" spc="-5" dirty="0"/>
          </a:p>
          <a:p>
            <a:pPr marL="635"/>
            <a:r>
              <a:rPr lang="en-US" b="1" spc="-5" dirty="0"/>
              <a:t>Small Business</a:t>
            </a:r>
            <a:r>
              <a:rPr lang="en-US" b="1" spc="30" dirty="0"/>
              <a:t> </a:t>
            </a:r>
            <a:r>
              <a:rPr lang="en-US" b="1" spc="-5" dirty="0" smtClean="0"/>
              <a:t>Professional </a:t>
            </a:r>
          </a:p>
          <a:p>
            <a:pPr marL="635"/>
            <a:r>
              <a:rPr lang="en-US" sz="1200" b="1" spc="-5" dirty="0" smtClean="0"/>
              <a:t>(Fort Gordon, Fort Benning, Fort Rucker, Fort Leonard Wood)</a:t>
            </a:r>
            <a:endParaRPr lang="en-US" sz="1200" b="1" spc="-5" dirty="0"/>
          </a:p>
          <a:p>
            <a:pPr marL="635"/>
            <a:r>
              <a:rPr lang="en-US" dirty="0"/>
              <a:t>Comm: (</a:t>
            </a:r>
            <a:r>
              <a:rPr lang="en-US" dirty="0" smtClean="0"/>
              <a:t>706) 791-1817</a:t>
            </a:r>
            <a:endParaRPr lang="en-US" dirty="0"/>
          </a:p>
          <a:p>
            <a:pPr marL="635"/>
            <a:r>
              <a:rPr lang="en-US" spc="-5" dirty="0"/>
              <a:t>E-mail:</a:t>
            </a:r>
            <a:r>
              <a:rPr lang="en-US" spc="10" dirty="0"/>
              <a:t> </a:t>
            </a:r>
            <a:r>
              <a:rPr lang="en-US" spc="-5" dirty="0">
                <a:hlinkClick r:id="rId5"/>
              </a:rPr>
              <a:t>rufus.gates.civ@mail.mil</a:t>
            </a:r>
            <a:endParaRPr lang="en-US" spc="-5" dirty="0"/>
          </a:p>
          <a:p>
            <a:pPr marL="635"/>
            <a:endParaRPr lang="en-US" spc="-5" dirty="0"/>
          </a:p>
          <a:p>
            <a:endParaRPr lang="en-US" dirty="0"/>
          </a:p>
        </p:txBody>
      </p:sp>
      <p:sp>
        <p:nvSpPr>
          <p:cNvPr id="8" name="Rectangle 7"/>
          <p:cNvSpPr/>
          <p:nvPr/>
        </p:nvSpPr>
        <p:spPr>
          <a:xfrm>
            <a:off x="2496820" y="716195"/>
            <a:ext cx="4572000" cy="1238801"/>
          </a:xfrm>
          <a:prstGeom prst="rect">
            <a:avLst/>
          </a:prstGeom>
        </p:spPr>
        <p:txBody>
          <a:bodyPr>
            <a:spAutoFit/>
          </a:bodyPr>
          <a:lstStyle/>
          <a:p>
            <a:pPr marL="4445">
              <a:lnSpc>
                <a:spcPct val="100000"/>
              </a:lnSpc>
              <a:spcBef>
                <a:spcPts val="95"/>
              </a:spcBef>
            </a:pPr>
            <a:r>
              <a:rPr lang="en-US" b="1" spc="-5" dirty="0">
                <a:latin typeface="Arial"/>
                <a:cs typeface="Arial"/>
              </a:rPr>
              <a:t>AMY ULISSE</a:t>
            </a:r>
          </a:p>
          <a:p>
            <a:pPr marL="4445">
              <a:lnSpc>
                <a:spcPct val="100000"/>
              </a:lnSpc>
              <a:spcBef>
                <a:spcPts val="95"/>
              </a:spcBef>
            </a:pPr>
            <a:r>
              <a:rPr lang="en-US" b="1" spc="-5" dirty="0">
                <a:latin typeface="Arial"/>
                <a:cs typeface="Arial"/>
              </a:rPr>
              <a:t>Assistant Director (FDO Eustis)</a:t>
            </a:r>
          </a:p>
          <a:p>
            <a:pPr marL="4445">
              <a:lnSpc>
                <a:spcPct val="100000"/>
              </a:lnSpc>
              <a:spcBef>
                <a:spcPts val="95"/>
              </a:spcBef>
            </a:pPr>
            <a:r>
              <a:rPr lang="en-US" spc="-5" dirty="0">
                <a:latin typeface="Arial"/>
                <a:cs typeface="Arial"/>
              </a:rPr>
              <a:t>Comm: (757) 878-7066</a:t>
            </a:r>
          </a:p>
          <a:p>
            <a:pPr marL="4445">
              <a:lnSpc>
                <a:spcPct val="100000"/>
              </a:lnSpc>
              <a:spcBef>
                <a:spcPts val="95"/>
              </a:spcBef>
            </a:pPr>
            <a:r>
              <a:rPr lang="en-US" spc="-5" dirty="0">
                <a:latin typeface="Arial"/>
                <a:cs typeface="Arial"/>
              </a:rPr>
              <a:t>E-mail:  </a:t>
            </a:r>
            <a:r>
              <a:rPr lang="en-US" spc="-5" dirty="0">
                <a:latin typeface="Arial"/>
                <a:cs typeface="Arial"/>
                <a:hlinkClick r:id="rId6"/>
              </a:rPr>
              <a:t>amy.l.ulisse.civ@mail.mil</a:t>
            </a:r>
            <a:endParaRPr lang="en-US" spc="-5" dirty="0">
              <a:latin typeface="Arial"/>
              <a:cs typeface="Arial"/>
            </a:endParaRPr>
          </a:p>
        </p:txBody>
      </p:sp>
      <p:sp>
        <p:nvSpPr>
          <p:cNvPr id="2" name="Slide Number Placeholder 1"/>
          <p:cNvSpPr>
            <a:spLocks noGrp="1"/>
          </p:cNvSpPr>
          <p:nvPr>
            <p:ph type="sldNum" sz="quarter" idx="12"/>
          </p:nvPr>
        </p:nvSpPr>
        <p:spPr/>
        <p:txBody>
          <a:bodyPr/>
          <a:lstStyle/>
          <a:p>
            <a:fld id="{1A3C3F5D-9F0A-4D26-898B-10DC4C85EEE6}" type="slidenum">
              <a:rPr lang="en-US" smtClean="0"/>
              <a:pPr/>
              <a:t>20</a:t>
            </a:fld>
            <a:endParaRPr lang="en-US" dirty="0"/>
          </a:p>
        </p:txBody>
      </p:sp>
    </p:spTree>
    <p:extLst>
      <p:ext uri="{BB962C8B-B14F-4D97-AF65-F5344CB8AC3E}">
        <p14:creationId xmlns:p14="http://schemas.microsoft.com/office/powerpoint/2010/main" val="2961107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64974" y="924812"/>
            <a:ext cx="7177675" cy="1958130"/>
          </a:xfrm>
          <a:prstGeom prst="roundRect">
            <a:avLst/>
          </a:prstGeom>
          <a:no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a:xfrm>
            <a:off x="4147487" y="6673334"/>
            <a:ext cx="612648" cy="184666"/>
          </a:xfrm>
        </p:spPr>
        <p:txBody>
          <a:bodyPr/>
          <a:lstStyle/>
          <a:p>
            <a:fld id="{89F2C004-2715-FE49-B628-06E74F704CD7}" type="slidenum">
              <a:rPr lang="en-US" smtClean="0"/>
              <a:pPr/>
              <a:t>21</a:t>
            </a:fld>
            <a:endParaRPr lang="en-US" dirty="0"/>
          </a:p>
        </p:txBody>
      </p:sp>
      <p:sp>
        <p:nvSpPr>
          <p:cNvPr id="2" name="TextBox 1"/>
          <p:cNvSpPr txBox="1"/>
          <p:nvPr/>
        </p:nvSpPr>
        <p:spPr>
          <a:xfrm>
            <a:off x="864974" y="2514600"/>
            <a:ext cx="7364626" cy="1107996"/>
          </a:xfrm>
          <a:prstGeom prst="rect">
            <a:avLst/>
          </a:prstGeom>
          <a:noFill/>
        </p:spPr>
        <p:txBody>
          <a:bodyPr wrap="square" rtlCol="0">
            <a:spAutoFit/>
          </a:bodyPr>
          <a:lstStyle/>
          <a:p>
            <a:pPr algn="ctr"/>
            <a:r>
              <a:rPr lang="en-US" sz="6600" dirty="0" smtClean="0">
                <a:latin typeface="Arial" panose="020B0604020202020204" pitchFamily="34" charset="0"/>
                <a:cs typeface="Arial" panose="020B0604020202020204" pitchFamily="34" charset="0"/>
              </a:rPr>
              <a:t>QUESTIONS?</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57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64974" y="924812"/>
            <a:ext cx="7177675" cy="1958130"/>
          </a:xfrm>
          <a:prstGeom prst="roundRect">
            <a:avLst/>
          </a:prstGeom>
          <a:no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a:xfrm>
            <a:off x="3934639" y="6673334"/>
            <a:ext cx="612648" cy="184666"/>
          </a:xfrm>
        </p:spPr>
        <p:txBody>
          <a:bodyPr/>
          <a:lstStyle/>
          <a:p>
            <a:fld id="{89F2C004-2715-FE49-B628-06E74F704CD7}" type="slidenum">
              <a:rPr lang="en-US" smtClean="0"/>
              <a:pPr/>
              <a:t>22</a:t>
            </a:fld>
            <a:endParaRPr lang="en-US" dirty="0"/>
          </a:p>
        </p:txBody>
      </p:sp>
      <p:sp>
        <p:nvSpPr>
          <p:cNvPr id="2" name="TextBox 1"/>
          <p:cNvSpPr txBox="1"/>
          <p:nvPr/>
        </p:nvSpPr>
        <p:spPr>
          <a:xfrm>
            <a:off x="864974" y="2514600"/>
            <a:ext cx="7364626" cy="1107996"/>
          </a:xfrm>
          <a:prstGeom prst="rect">
            <a:avLst/>
          </a:prstGeom>
          <a:noFill/>
        </p:spPr>
        <p:txBody>
          <a:bodyPr wrap="square" rtlCol="0">
            <a:spAutoFit/>
          </a:bodyPr>
          <a:lstStyle/>
          <a:p>
            <a:pPr algn="ctr"/>
            <a:r>
              <a:rPr lang="en-US" sz="6600" dirty="0" smtClean="0">
                <a:latin typeface="Arial" panose="020B0604020202020204" pitchFamily="34" charset="0"/>
                <a:cs typeface="Arial" panose="020B0604020202020204" pitchFamily="34" charset="0"/>
              </a:rPr>
              <a:t>NETWORKING</a:t>
            </a:r>
            <a:endParaRPr lang="en-US" sz="6600" dirty="0">
              <a:latin typeface="Arial" panose="020B0604020202020204" pitchFamily="34" charset="0"/>
              <a:cs typeface="Arial" panose="020B0604020202020204" pitchFamily="34" charset="0"/>
            </a:endParaRPr>
          </a:p>
        </p:txBody>
      </p:sp>
      <p:sp>
        <p:nvSpPr>
          <p:cNvPr id="5" name="TextBox 4"/>
          <p:cNvSpPr txBox="1"/>
          <p:nvPr/>
        </p:nvSpPr>
        <p:spPr>
          <a:xfrm>
            <a:off x="1628384" y="4096011"/>
            <a:ext cx="6414265"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hlinkClick r:id="rId3"/>
              </a:rPr>
              <a:t>https://www.benning.army.mil/tenant/micc/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Under the “Contractor’s Information” Tab</a:t>
            </a:r>
          </a:p>
        </p:txBody>
      </p:sp>
    </p:spTree>
    <p:extLst>
      <p:ext uri="{BB962C8B-B14F-4D97-AF65-F5344CB8AC3E}">
        <p14:creationId xmlns:p14="http://schemas.microsoft.com/office/powerpoint/2010/main" val="69265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dirty="0" smtClean="0"/>
              <a:t>Point </a:t>
            </a:r>
            <a:r>
              <a:rPr lang="en-US" dirty="0"/>
              <a:t>of Contact</a:t>
            </a:r>
          </a:p>
          <a:p>
            <a:pPr marL="0" indent="0" algn="ctr">
              <a:buNone/>
            </a:pPr>
            <a:r>
              <a:rPr lang="en-US" dirty="0"/>
              <a:t>Small Business </a:t>
            </a:r>
            <a:r>
              <a:rPr lang="en-US" dirty="0" smtClean="0"/>
              <a:t>Professional:</a:t>
            </a:r>
            <a:endParaRPr lang="en-US" dirty="0"/>
          </a:p>
          <a:p>
            <a:pPr marL="0" indent="0" algn="ctr">
              <a:buNone/>
            </a:pPr>
            <a:r>
              <a:rPr lang="en-US" dirty="0"/>
              <a:t>Rufus Gates </a:t>
            </a:r>
          </a:p>
          <a:p>
            <a:pPr marL="0" indent="0" algn="ctr">
              <a:buNone/>
            </a:pPr>
            <a:r>
              <a:rPr lang="en-US" dirty="0"/>
              <a:t>Phone #: 706-791-1817 </a:t>
            </a:r>
          </a:p>
          <a:p>
            <a:pPr marL="0" indent="0" algn="ctr">
              <a:buNone/>
            </a:pPr>
            <a:r>
              <a:rPr lang="en-US" dirty="0"/>
              <a:t>Email: rufus.gates.civ@mail.mil</a:t>
            </a:r>
          </a:p>
          <a:p>
            <a:pPr marL="0" indent="0" algn="ct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23</a:t>
            </a:fld>
            <a:endParaRPr lang="en-US" dirty="0"/>
          </a:p>
        </p:txBody>
      </p:sp>
    </p:spTree>
    <p:extLst>
      <p:ext uri="{BB962C8B-B14F-4D97-AF65-F5344CB8AC3E}">
        <p14:creationId xmlns:p14="http://schemas.microsoft.com/office/powerpoint/2010/main" val="3466379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A3C3F5D-9F0A-4D26-898B-10DC4C85EEE6}" type="slidenum">
              <a:rPr lang="en-US" smtClean="0"/>
              <a:t>24</a:t>
            </a:fld>
            <a:endParaRPr lang="en-US" dirty="0"/>
          </a:p>
        </p:txBody>
      </p:sp>
      <p:pic>
        <p:nvPicPr>
          <p:cNvPr id="9" name="Picture 8" descr="micc_emblem_no_bkgd.gif"/>
          <p:cNvPicPr>
            <a:picLocks noChangeAspect="1"/>
          </p:cNvPicPr>
          <p:nvPr/>
        </p:nvPicPr>
        <p:blipFill>
          <a:blip r:embed="rId3" cstate="print"/>
          <a:stretch>
            <a:fillRect/>
          </a:stretch>
        </p:blipFill>
        <p:spPr>
          <a:xfrm>
            <a:off x="2176132" y="1134136"/>
            <a:ext cx="4770783" cy="4572000"/>
          </a:xfrm>
          <a:prstGeom prst="rect">
            <a:avLst/>
          </a:prstGeom>
        </p:spPr>
      </p:pic>
    </p:spTree>
    <p:extLst>
      <p:ext uri="{BB962C8B-B14F-4D97-AF65-F5344CB8AC3E}">
        <p14:creationId xmlns:p14="http://schemas.microsoft.com/office/powerpoint/2010/main" val="1035107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solidFill>
                  <a:schemeClr val="bg1"/>
                </a:solidFill>
              </a:rPr>
              <a:t>MICC Fort Benning Industry Day</a:t>
            </a:r>
            <a:endParaRPr lang="en-US" dirty="0">
              <a:solidFill>
                <a:schemeClr val="bg1"/>
              </a:solidFill>
            </a:endParaRPr>
          </a:p>
        </p:txBody>
      </p:sp>
      <p:sp>
        <p:nvSpPr>
          <p:cNvPr id="10" name="Content Placeholder 9"/>
          <p:cNvSpPr>
            <a:spLocks noGrp="1"/>
          </p:cNvSpPr>
          <p:nvPr>
            <p:ph idx="1"/>
          </p:nvPr>
        </p:nvSpPr>
        <p:spPr>
          <a:xfrm>
            <a:off x="836761" y="711257"/>
            <a:ext cx="7772400" cy="5560334"/>
          </a:xfrm>
        </p:spPr>
        <p:txBody>
          <a:bodyPr>
            <a:normAutofit/>
          </a:bodyPr>
          <a:lstStyle/>
          <a:p>
            <a:pPr marL="0" indent="0" algn="ctr">
              <a:buNone/>
            </a:pPr>
            <a:r>
              <a:rPr lang="en-US" dirty="0" smtClean="0"/>
              <a:t>19 June 2019</a:t>
            </a:r>
          </a:p>
          <a:p>
            <a:pPr marL="0" indent="0" algn="ctr">
              <a:buNone/>
            </a:pPr>
            <a:r>
              <a:rPr lang="en-US" dirty="0" smtClean="0"/>
              <a:t>Agenda</a:t>
            </a:r>
          </a:p>
          <a:p>
            <a:pPr marL="0" indent="0">
              <a:buNone/>
            </a:pPr>
            <a:r>
              <a:rPr lang="en-US" b="0" dirty="0" smtClean="0"/>
              <a:t>0830-0900:</a:t>
            </a:r>
            <a:r>
              <a:rPr lang="en-US" b="0" dirty="0"/>
              <a:t> </a:t>
            </a:r>
            <a:r>
              <a:rPr lang="en-US" b="0" dirty="0" smtClean="0"/>
              <a:t>  Registration</a:t>
            </a:r>
          </a:p>
          <a:p>
            <a:pPr marL="0" indent="0">
              <a:buNone/>
            </a:pPr>
            <a:r>
              <a:rPr lang="en-US" b="0" dirty="0" smtClean="0"/>
              <a:t>0900-0920:	Opening Remarks</a:t>
            </a:r>
          </a:p>
          <a:p>
            <a:pPr marL="0" indent="0">
              <a:buNone/>
            </a:pPr>
            <a:r>
              <a:rPr lang="en-US" b="0" dirty="0"/>
              <a:t>		</a:t>
            </a:r>
            <a:r>
              <a:rPr lang="en-US" b="0" dirty="0" smtClean="0"/>
              <a:t>  MICC Fort Benning Overview</a:t>
            </a:r>
          </a:p>
          <a:p>
            <a:pPr marL="0" indent="0">
              <a:buNone/>
            </a:pPr>
            <a:r>
              <a:rPr lang="en-US" b="0" dirty="0" smtClean="0"/>
              <a:t>9:20 -1015: 	Upcoming Actions</a:t>
            </a:r>
          </a:p>
          <a:p>
            <a:pPr marL="0" indent="0">
              <a:buNone/>
            </a:pPr>
            <a:r>
              <a:rPr lang="en-US" b="0" dirty="0"/>
              <a:t>	</a:t>
            </a:r>
            <a:r>
              <a:rPr lang="en-US" b="0" dirty="0" smtClean="0"/>
              <a:t>	   FY20 Actions</a:t>
            </a:r>
          </a:p>
          <a:p>
            <a:pPr marL="0" indent="0">
              <a:buNone/>
            </a:pPr>
            <a:r>
              <a:rPr lang="en-US" b="0" dirty="0"/>
              <a:t>	</a:t>
            </a:r>
            <a:r>
              <a:rPr lang="en-US" b="0" dirty="0" smtClean="0"/>
              <a:t>	   FY21 Actions</a:t>
            </a:r>
          </a:p>
          <a:p>
            <a:pPr marL="0" indent="0">
              <a:buNone/>
            </a:pPr>
            <a:r>
              <a:rPr lang="en-US" b="0" dirty="0" smtClean="0">
                <a:solidFill>
                  <a:srgbClr val="FF0000"/>
                </a:solidFill>
              </a:rPr>
              <a:t>10:15 – 10:30 BREAK</a:t>
            </a:r>
          </a:p>
          <a:p>
            <a:pPr marL="0" indent="0">
              <a:buNone/>
            </a:pPr>
            <a:r>
              <a:rPr lang="en-US" b="0" dirty="0" smtClean="0"/>
              <a:t>10:30 </a:t>
            </a:r>
            <a:r>
              <a:rPr lang="en-US" b="0" dirty="0"/>
              <a:t>– </a:t>
            </a:r>
            <a:r>
              <a:rPr lang="en-US" b="0" dirty="0" smtClean="0"/>
              <a:t>10:45 PTAC </a:t>
            </a:r>
            <a:r>
              <a:rPr lang="en-US" b="0" dirty="0"/>
              <a:t>Representative (Bridget </a:t>
            </a:r>
            <a:r>
              <a:rPr lang="en-US" b="0" dirty="0" smtClean="0"/>
              <a:t>Bennett)</a:t>
            </a:r>
          </a:p>
          <a:p>
            <a:pPr marL="0" indent="0">
              <a:buNone/>
            </a:pPr>
            <a:r>
              <a:rPr lang="en-US" b="0" dirty="0" smtClean="0"/>
              <a:t>10:45 – 11:00 </a:t>
            </a:r>
            <a:r>
              <a:rPr lang="en-US" b="0" dirty="0"/>
              <a:t>GSA </a:t>
            </a:r>
            <a:r>
              <a:rPr lang="en-US" b="0" dirty="0" smtClean="0"/>
              <a:t>Representative (Tray Tackling)</a:t>
            </a:r>
          </a:p>
          <a:p>
            <a:pPr marL="0" indent="0">
              <a:buNone/>
            </a:pPr>
            <a:r>
              <a:rPr lang="en-US" b="0" dirty="0" smtClean="0"/>
              <a:t>11:15 </a:t>
            </a:r>
            <a:r>
              <a:rPr lang="en-US" b="0" dirty="0"/>
              <a:t>– </a:t>
            </a:r>
            <a:r>
              <a:rPr lang="en-US" b="0" dirty="0" smtClean="0"/>
              <a:t>11:30	 MICC Small </a:t>
            </a:r>
            <a:r>
              <a:rPr lang="en-US" b="0" dirty="0"/>
              <a:t>Business Representative</a:t>
            </a:r>
          </a:p>
          <a:p>
            <a:pPr marL="0" indent="0">
              <a:buNone/>
            </a:pPr>
            <a:endParaRPr lang="en-US" b="0" dirty="0"/>
          </a:p>
          <a:p>
            <a:pPr marL="0" indent="0">
              <a:buNone/>
            </a:pPr>
            <a:endParaRPr lang="en-US" dirty="0" smtClean="0"/>
          </a:p>
        </p:txBody>
      </p:sp>
      <p:sp>
        <p:nvSpPr>
          <p:cNvPr id="3" name="Slide Number Placeholder 2"/>
          <p:cNvSpPr>
            <a:spLocks noGrp="1"/>
          </p:cNvSpPr>
          <p:nvPr>
            <p:ph type="sldNum" sz="quarter" idx="12"/>
          </p:nvPr>
        </p:nvSpPr>
        <p:spPr/>
        <p:txBody>
          <a:bodyPr/>
          <a:lstStyle/>
          <a:p>
            <a:fld id="{1A3C3F5D-9F0A-4D26-898B-10DC4C85EEE6}" type="slidenum">
              <a:rPr lang="en-US" smtClean="0"/>
              <a:t>3</a:t>
            </a:fld>
            <a:endParaRPr lang="en-US" dirty="0"/>
          </a:p>
        </p:txBody>
      </p:sp>
    </p:spTree>
    <p:extLst>
      <p:ext uri="{BB962C8B-B14F-4D97-AF65-F5344CB8AC3E}">
        <p14:creationId xmlns:p14="http://schemas.microsoft.com/office/powerpoint/2010/main" val="2041969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bg1"/>
                </a:solidFill>
              </a:rPr>
              <a:t>Welcome to the MICC</a:t>
            </a:r>
            <a:endParaRPr lang="en-US" dirty="0">
              <a:solidFill>
                <a:schemeClr val="bg1"/>
              </a:solidFill>
            </a:endParaRPr>
          </a:p>
        </p:txBody>
      </p:sp>
      <p:sp>
        <p:nvSpPr>
          <p:cNvPr id="5" name="Rectangle 4"/>
          <p:cNvSpPr/>
          <p:nvPr/>
        </p:nvSpPr>
        <p:spPr>
          <a:xfrm>
            <a:off x="304800" y="1524000"/>
            <a:ext cx="5715000" cy="2677656"/>
          </a:xfrm>
          <a:prstGeom prst="rect">
            <a:avLst/>
          </a:prstGeom>
        </p:spPr>
        <p:txBody>
          <a:bodyPr wrap="square">
            <a:spAutoFit/>
          </a:bodyPr>
          <a:lstStyle/>
          <a:p>
            <a:r>
              <a:rPr lang="en-US" sz="2400" b="1" dirty="0" smtClean="0"/>
              <a:t>MISSION:  The MICC provides Army commands, installations, and activities with disciplined and responsive contracting solutions and oversight. On order, aligns and provides Contracting Forces to enable Army Unified Land Operations.</a:t>
            </a:r>
            <a:endParaRPr lang="en-US" sz="2400" b="1" dirty="0"/>
          </a:p>
        </p:txBody>
      </p:sp>
      <p:sp>
        <p:nvSpPr>
          <p:cNvPr id="6" name="Rectangle 5"/>
          <p:cNvSpPr/>
          <p:nvPr/>
        </p:nvSpPr>
        <p:spPr>
          <a:xfrm>
            <a:off x="304800" y="4495800"/>
            <a:ext cx="5715000" cy="1200329"/>
          </a:xfrm>
          <a:prstGeom prst="rect">
            <a:avLst/>
          </a:prstGeom>
        </p:spPr>
        <p:txBody>
          <a:bodyPr wrap="square">
            <a:spAutoFit/>
          </a:bodyPr>
          <a:lstStyle/>
          <a:p>
            <a:r>
              <a:rPr lang="en-US" sz="2400" b="1" dirty="0" smtClean="0"/>
              <a:t>VISION:  We do the right thing every day and are known as the Army’s premier contracting organization.</a:t>
            </a:r>
            <a:endParaRPr lang="en-US" sz="2400" b="1" dirty="0"/>
          </a:p>
        </p:txBody>
      </p:sp>
      <p:sp>
        <p:nvSpPr>
          <p:cNvPr id="7" name="TextBox 6"/>
          <p:cNvSpPr txBox="1"/>
          <p:nvPr/>
        </p:nvSpPr>
        <p:spPr>
          <a:xfrm>
            <a:off x="6137031" y="5029200"/>
            <a:ext cx="2778369" cy="584775"/>
          </a:xfrm>
          <a:prstGeom prst="rect">
            <a:avLst/>
          </a:prstGeom>
          <a:noFill/>
        </p:spPr>
        <p:txBody>
          <a:bodyPr wrap="square" rtlCol="0">
            <a:spAutoFit/>
          </a:bodyPr>
          <a:lstStyle/>
          <a:p>
            <a:pPr algn="ctr"/>
            <a:r>
              <a:rPr lang="en-US" sz="1600" b="1" dirty="0" smtClean="0">
                <a:latin typeface="Myriad Bold"/>
              </a:rPr>
              <a:t>BG William M. Boruff Commanding General</a:t>
            </a:r>
            <a:endParaRPr lang="en-US" sz="1600" b="1" dirty="0">
              <a:latin typeface="Myriad Bold"/>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838" y="1600200"/>
            <a:ext cx="2661875" cy="3327344"/>
          </a:xfrm>
          <a:prstGeom prst="rect">
            <a:avLst/>
          </a:prstGeom>
        </p:spPr>
      </p:pic>
      <p:sp>
        <p:nvSpPr>
          <p:cNvPr id="8" name="Slide Number Placeholder 2"/>
          <p:cNvSpPr txBox="1">
            <a:spLocks/>
          </p:cNvSpPr>
          <p:nvPr/>
        </p:nvSpPr>
        <p:spPr>
          <a:xfrm>
            <a:off x="3459192" y="6595387"/>
            <a:ext cx="2225616" cy="1846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4</a:t>
            </a:r>
          </a:p>
        </p:txBody>
      </p:sp>
      <p:sp>
        <p:nvSpPr>
          <p:cNvPr id="9" name="Slide Number Placeholder 8"/>
          <p:cNvSpPr>
            <a:spLocks noGrp="1"/>
          </p:cNvSpPr>
          <p:nvPr>
            <p:ph type="sldNum" sz="quarter" idx="12"/>
          </p:nvPr>
        </p:nvSpPr>
        <p:spPr/>
        <p:txBody>
          <a:bodyPr/>
          <a:lstStyle/>
          <a:p>
            <a:fld id="{1A3C3F5D-9F0A-4D26-898B-10DC4C85EEE6}" type="slidenum">
              <a:rPr lang="en-US" smtClean="0"/>
              <a:t>4</a:t>
            </a:fld>
            <a:endParaRPr lang="en-US" dirty="0"/>
          </a:p>
        </p:txBody>
      </p:sp>
    </p:spTree>
    <p:extLst>
      <p:ext uri="{BB962C8B-B14F-4D97-AF65-F5344CB8AC3E}">
        <p14:creationId xmlns:p14="http://schemas.microsoft.com/office/powerpoint/2010/main" val="582200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5313" y="711257"/>
            <a:ext cx="7843848" cy="5421186"/>
          </a:xfrm>
        </p:spPr>
        <p:txBody>
          <a:bodyPr>
            <a:normAutofit lnSpcReduction="10000"/>
          </a:bodyPr>
          <a:lstStyle/>
          <a:p>
            <a:r>
              <a:rPr lang="en-US" sz="2000" dirty="0" smtClean="0"/>
              <a:t>The information provided is to assist you in preparing your business plan for the upcoming fiscal years and assessing whether you may be interested in submitting an offer/bid in response to a solicitation for such a requirement.  </a:t>
            </a:r>
          </a:p>
          <a:p>
            <a:pPr marL="457200" indent="-228600">
              <a:buFont typeface="Arial" panose="020B0604020202020204" pitchFamily="34" charset="0"/>
              <a:buChar char="•"/>
            </a:pPr>
            <a:r>
              <a:rPr lang="en-US" sz="1900" b="0" dirty="0" smtClean="0"/>
              <a:t>MICC cannot guarantee that it will issue a solicitation for the exact requirement or within the same range of value for the current contract price.  </a:t>
            </a:r>
          </a:p>
          <a:p>
            <a:pPr marL="457200" indent="-228600">
              <a:buFont typeface="Arial" panose="020B0604020202020204" pitchFamily="34" charset="0"/>
              <a:buChar char="•"/>
              <a:tabLst>
                <a:tab pos="404813" algn="l"/>
              </a:tabLst>
            </a:pPr>
            <a:r>
              <a:rPr lang="en-US" sz="1900" b="0" dirty="0" smtClean="0"/>
              <a:t>Moreover, this information does not constitute sensitive source selection materials nor is it intended to provide any potential offeror/bidder any type of competitive advantage should MICC issue a solicitation for the requirement.  </a:t>
            </a:r>
          </a:p>
          <a:p>
            <a:pPr marL="457200" indent="-228600">
              <a:buFont typeface="Arial" panose="020B0604020202020204" pitchFamily="34" charset="0"/>
              <a:buChar char="•"/>
            </a:pPr>
            <a:r>
              <a:rPr lang="en-US" sz="1900" b="0" dirty="0" smtClean="0"/>
              <a:t>If you have additional questions, please contact the designated contracting officer.</a:t>
            </a:r>
          </a:p>
          <a:p>
            <a:pPr marL="457200" indent="-228600">
              <a:buFont typeface="Arial" panose="020B0604020202020204" pitchFamily="34" charset="0"/>
              <a:buChar char="•"/>
            </a:pPr>
            <a:endParaRPr lang="en-US" sz="2200" b="0" dirty="0"/>
          </a:p>
          <a:p>
            <a:pPr marL="228600" indent="0">
              <a:buNone/>
            </a:pPr>
            <a:r>
              <a:rPr lang="en-US" sz="2600" dirty="0" smtClean="0"/>
              <a:t>This event </a:t>
            </a:r>
            <a:r>
              <a:rPr lang="en-US" sz="2600" u="sng" dirty="0" smtClean="0"/>
              <a:t>DOES NOT </a:t>
            </a:r>
            <a:r>
              <a:rPr lang="en-US" sz="2600" dirty="0" smtClean="0"/>
              <a:t>take the place of requirement specific market research and industry events.  It is for planning purposes only.</a:t>
            </a:r>
          </a:p>
        </p:txBody>
      </p:sp>
      <p:sp>
        <p:nvSpPr>
          <p:cNvPr id="3" name="Title 2"/>
          <p:cNvSpPr>
            <a:spLocks noGrp="1"/>
          </p:cNvSpPr>
          <p:nvPr>
            <p:ph type="title"/>
          </p:nvPr>
        </p:nvSpPr>
        <p:spPr/>
        <p:txBody>
          <a:bodyPr/>
          <a:lstStyle/>
          <a:p>
            <a:pPr algn="ctr"/>
            <a:r>
              <a:rPr lang="en-US" dirty="0" smtClean="0">
                <a:solidFill>
                  <a:schemeClr val="bg1"/>
                </a:solidFill>
              </a:rPr>
              <a:t>ADVISORY</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1A3C3F5D-9F0A-4D26-898B-10DC4C85EEE6}" type="slidenum">
              <a:rPr lang="en-US" smtClean="0"/>
              <a:t>5</a:t>
            </a:fld>
            <a:endParaRPr lang="en-US" dirty="0"/>
          </a:p>
        </p:txBody>
      </p:sp>
    </p:spTree>
    <p:extLst>
      <p:ext uri="{BB962C8B-B14F-4D97-AF65-F5344CB8AC3E}">
        <p14:creationId xmlns:p14="http://schemas.microsoft.com/office/powerpoint/2010/main" val="3391665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INTRODUCTIONS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2800" dirty="0" smtClean="0">
                <a:latin typeface="Times New Roman" panose="02020603050405020304" pitchFamily="18" charset="0"/>
                <a:cs typeface="Times New Roman" panose="02020603050405020304" pitchFamily="18" charset="0"/>
              </a:rPr>
              <a:t>Government</a:t>
            </a:r>
          </a:p>
          <a:p>
            <a:pPr algn="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State your name and organization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Contractors</a:t>
            </a:r>
          </a:p>
          <a:p>
            <a:pPr lvl="1"/>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State your company’s name and 	business size and introduce yourself and 	participants</a:t>
            </a:r>
          </a:p>
          <a:p>
            <a:pPr lvl="1"/>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Extremely Brief statement of your 	capabilities/interest</a:t>
            </a:r>
          </a:p>
          <a:p>
            <a:pPr marL="0" indent="0">
              <a:buNone/>
            </a:pPr>
            <a:endParaRPr lang="en-US" dirty="0"/>
          </a:p>
        </p:txBody>
      </p:sp>
      <p:sp>
        <p:nvSpPr>
          <p:cNvPr id="4" name="Slide Number Placeholder 3"/>
          <p:cNvSpPr>
            <a:spLocks noGrp="1"/>
          </p:cNvSpPr>
          <p:nvPr>
            <p:ph type="sldNum" sz="quarter" idx="12"/>
          </p:nvPr>
        </p:nvSpPr>
        <p:spPr/>
        <p:txBody>
          <a:bodyPr/>
          <a:lstStyle/>
          <a:p>
            <a:fld id="{1A3C3F5D-9F0A-4D26-898B-10DC4C85EEE6}" type="slidenum">
              <a:rPr lang="en-US" smtClean="0"/>
              <a:t>6</a:t>
            </a:fld>
            <a:endParaRPr lang="en-US" dirty="0"/>
          </a:p>
        </p:txBody>
      </p:sp>
    </p:spTree>
    <p:extLst>
      <p:ext uri="{BB962C8B-B14F-4D97-AF65-F5344CB8AC3E}">
        <p14:creationId xmlns:p14="http://schemas.microsoft.com/office/powerpoint/2010/main" val="307945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MICC_FORT RUCKER</a:t>
            </a:r>
            <a:endParaRPr lang="en-US" dirty="0">
              <a:solidFill>
                <a:schemeClr val="bg1"/>
              </a:solidFill>
            </a:endParaRPr>
          </a:p>
        </p:txBody>
      </p:sp>
      <p:sp>
        <p:nvSpPr>
          <p:cNvPr id="3" name="Content Placeholder 2"/>
          <p:cNvSpPr>
            <a:spLocks noGrp="1"/>
          </p:cNvSpPr>
          <p:nvPr>
            <p:ph idx="1"/>
          </p:nvPr>
        </p:nvSpPr>
        <p:spPr>
          <a:xfrm>
            <a:off x="1019641" y="1237350"/>
            <a:ext cx="7772400" cy="4351338"/>
          </a:xfrm>
        </p:spPr>
        <p:txBody>
          <a:bodyPr/>
          <a:lstStyle/>
          <a:p>
            <a:pPr marL="0" indent="0" algn="ctr">
              <a:buNone/>
            </a:pPr>
            <a:endParaRPr lang="en-US" sz="4800" dirty="0" smtClean="0">
              <a:latin typeface="Times New Roman" panose="02020603050405020304" pitchFamily="18" charset="0"/>
              <a:cs typeface="Times New Roman" panose="02020603050405020304" pitchFamily="18" charset="0"/>
            </a:endParaRPr>
          </a:p>
          <a:p>
            <a:pPr marL="0" indent="0" algn="ctr">
              <a:lnSpc>
                <a:spcPct val="100000"/>
              </a:lnSpc>
              <a:buNone/>
            </a:pPr>
            <a:r>
              <a:rPr lang="en-US" sz="3600" b="0" dirty="0" smtClean="0">
                <a:latin typeface="+mj-lt"/>
                <a:cs typeface="Times New Roman" panose="02020603050405020304" pitchFamily="18" charset="0"/>
              </a:rPr>
              <a:t>Mr. Christopher Martin</a:t>
            </a:r>
          </a:p>
          <a:p>
            <a:pPr marL="0" indent="0" algn="ctr">
              <a:lnSpc>
                <a:spcPct val="100000"/>
              </a:lnSpc>
              <a:buNone/>
            </a:pPr>
            <a:r>
              <a:rPr lang="en-US" sz="3600" b="0" dirty="0" smtClean="0">
                <a:latin typeface="+mj-lt"/>
                <a:cs typeface="Times New Roman" panose="02020603050405020304" pitchFamily="18" charset="0"/>
              </a:rPr>
              <a:t>Fort Rucker </a:t>
            </a:r>
          </a:p>
          <a:p>
            <a:pPr marL="0" indent="0" algn="ctr">
              <a:lnSpc>
                <a:spcPct val="100000"/>
              </a:lnSpc>
              <a:buNone/>
            </a:pPr>
            <a:r>
              <a:rPr lang="en-US" sz="3600" b="0" dirty="0" smtClean="0">
                <a:latin typeface="+mj-lt"/>
                <a:cs typeface="Times New Roman" panose="02020603050405020304" pitchFamily="18" charset="0"/>
              </a:rPr>
              <a:t>Chief, Business Operations</a:t>
            </a:r>
          </a:p>
          <a:p>
            <a:pPr marL="0" indent="0" algn="ctr">
              <a:lnSpc>
                <a:spcPct val="100000"/>
              </a:lnSpc>
              <a:buNone/>
            </a:pPr>
            <a:r>
              <a:rPr lang="en-US" b="0" dirty="0" smtClean="0">
                <a:latin typeface="+mj-lt"/>
                <a:hlinkClick r:id="rId2"/>
              </a:rPr>
              <a:t>christopher.w.martin24.civ@mail.mil</a:t>
            </a:r>
            <a:endParaRPr lang="en-US" b="0" dirty="0" smtClean="0">
              <a:latin typeface="+mj-lt"/>
            </a:endParaRPr>
          </a:p>
          <a:p>
            <a:pPr marL="0" indent="0" algn="ctr">
              <a:buNone/>
            </a:pPr>
            <a:endParaRPr lang="en-US" b="0" dirty="0"/>
          </a:p>
        </p:txBody>
      </p:sp>
      <p:sp>
        <p:nvSpPr>
          <p:cNvPr id="4" name="Slide Number Placeholder 3"/>
          <p:cNvSpPr>
            <a:spLocks noGrp="1"/>
          </p:cNvSpPr>
          <p:nvPr>
            <p:ph type="sldNum" sz="quarter" idx="12"/>
          </p:nvPr>
        </p:nvSpPr>
        <p:spPr/>
        <p:txBody>
          <a:bodyPr/>
          <a:lstStyle/>
          <a:p>
            <a:fld id="{1A3C3F5D-9F0A-4D26-898B-10DC4C85EEE6}" type="slidenum">
              <a:rPr lang="en-US" smtClean="0"/>
              <a:t>7</a:t>
            </a:fld>
            <a:endParaRPr lang="en-US" dirty="0"/>
          </a:p>
        </p:txBody>
      </p:sp>
    </p:spTree>
    <p:extLst>
      <p:ext uri="{BB962C8B-B14F-4D97-AF65-F5344CB8AC3E}">
        <p14:creationId xmlns:p14="http://schemas.microsoft.com/office/powerpoint/2010/main" val="667265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24732"/>
          </a:xfrm>
        </p:spPr>
        <p:txBody>
          <a:bodyPr/>
          <a:lstStyle/>
          <a:p>
            <a:pPr algn="ctr"/>
            <a:r>
              <a:rPr lang="en-US" sz="2400" dirty="0" smtClean="0">
                <a:solidFill>
                  <a:schemeClr val="bg1"/>
                </a:solidFill>
                <a:latin typeface="Times New Roman" panose="02020603050405020304" pitchFamily="18" charset="0"/>
                <a:cs typeface="Times New Roman" panose="02020603050405020304" pitchFamily="18" charset="0"/>
              </a:rPr>
              <a:t>FORT BENNING RECURRING REQUIREMENTS</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49921" y="651353"/>
            <a:ext cx="6728960" cy="5674291"/>
          </a:xfrm>
        </p:spPr>
        <p:txBody>
          <a:bodyPr>
            <a:normAutofit fontScale="55000" lnSpcReduction="20000"/>
          </a:bodyPr>
          <a:lstStyle/>
          <a:p>
            <a:pPr marL="0" indent="0">
              <a:buNone/>
            </a:pPr>
            <a:r>
              <a:rPr lang="en-US" sz="3600" dirty="0">
                <a:latin typeface="Times New Roman" panose="02020603050405020304" pitchFamily="18" charset="0"/>
                <a:cs typeface="Times New Roman" panose="02020603050405020304" pitchFamily="18" charset="0"/>
              </a:rPr>
              <a:t>Requirement Descriptions </a:t>
            </a: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en-US" sz="2500" b="1" dirty="0" smtClean="0">
                <a:latin typeface="Times New Roman" panose="02020603050405020304" pitchFamily="18" charset="0"/>
                <a:cs typeface="Times New Roman" panose="02020603050405020304" pitchFamily="18" charset="0"/>
              </a:rPr>
              <a:t>Department </a:t>
            </a:r>
            <a:r>
              <a:rPr lang="en-US" sz="2500" b="1" dirty="0">
                <a:latin typeface="Times New Roman" panose="02020603050405020304" pitchFamily="18" charset="0"/>
                <a:cs typeface="Times New Roman" panose="02020603050405020304" pitchFamily="18" charset="0"/>
              </a:rPr>
              <a:t>of Public Works (DPW)</a:t>
            </a:r>
          </a:p>
          <a:p>
            <a:pPr marL="0" indent="0">
              <a:buNone/>
            </a:pPr>
            <a:r>
              <a:rPr lang="en-US" sz="2500" dirty="0" smtClean="0">
                <a:latin typeface="Times New Roman" panose="02020603050405020304" pitchFamily="18" charset="0"/>
                <a:cs typeface="Times New Roman" panose="02020603050405020304" pitchFamily="18" charset="0"/>
              </a:rPr>
              <a:t>	</a:t>
            </a:r>
            <a:r>
              <a:rPr lang="en-US" sz="2500" b="0" dirty="0" smtClean="0">
                <a:latin typeface="Times New Roman" panose="02020603050405020304" pitchFamily="18" charset="0"/>
                <a:cs typeface="Times New Roman" panose="02020603050405020304" pitchFamily="18" charset="0"/>
              </a:rPr>
              <a:t>Base Operations</a:t>
            </a:r>
          </a:p>
          <a:p>
            <a:pPr marL="0" indent="0">
              <a:buNone/>
            </a:pPr>
            <a:r>
              <a:rPr lang="en-US" sz="2500" b="0" dirty="0" smtClean="0">
                <a:latin typeface="Times New Roman" panose="02020603050405020304" pitchFamily="18" charset="0"/>
                <a:cs typeface="Times New Roman" panose="02020603050405020304" pitchFamily="18" charset="0"/>
              </a:rPr>
              <a:t>	Washer/Dryer Lease</a:t>
            </a:r>
          </a:p>
          <a:p>
            <a:pPr marL="0" indent="0">
              <a:buNone/>
            </a:pPr>
            <a:r>
              <a:rPr lang="en-US" sz="2500" b="0" dirty="0" smtClean="0">
                <a:latin typeface="Times New Roman" panose="02020603050405020304" pitchFamily="18" charset="0"/>
                <a:cs typeface="Times New Roman" panose="02020603050405020304" pitchFamily="18" charset="0"/>
              </a:rPr>
              <a:t>	Paving </a:t>
            </a:r>
            <a:r>
              <a:rPr lang="en-US" sz="2500" b="0" dirty="0">
                <a:latin typeface="Times New Roman" panose="02020603050405020304" pitchFamily="18" charset="0"/>
                <a:cs typeface="Times New Roman" panose="02020603050405020304" pitchFamily="18" charset="0"/>
              </a:rPr>
              <a:t>and Grading</a:t>
            </a:r>
          </a:p>
          <a:p>
            <a:pPr marL="0" indent="0">
              <a:buNone/>
            </a:pPr>
            <a:r>
              <a:rPr lang="en-US" sz="2500" b="0" dirty="0" smtClean="0">
                <a:latin typeface="Times New Roman" panose="02020603050405020304" pitchFamily="18" charset="0"/>
                <a:cs typeface="Times New Roman" panose="02020603050405020304" pitchFamily="18" charset="0"/>
              </a:rPr>
              <a:t>	Grounds </a:t>
            </a:r>
            <a:r>
              <a:rPr lang="en-US" sz="2500" b="0" dirty="0">
                <a:latin typeface="Times New Roman" panose="02020603050405020304" pitchFamily="18" charset="0"/>
                <a:cs typeface="Times New Roman" panose="02020603050405020304" pitchFamily="18" charset="0"/>
              </a:rPr>
              <a:t>Maintenance</a:t>
            </a:r>
          </a:p>
          <a:p>
            <a:pPr marL="0" indent="0">
              <a:buNone/>
            </a:pPr>
            <a:r>
              <a:rPr lang="en-US" sz="2500" b="0" dirty="0" smtClean="0">
                <a:latin typeface="Times New Roman" panose="02020603050405020304" pitchFamily="18" charset="0"/>
                <a:cs typeface="Times New Roman" panose="02020603050405020304" pitchFamily="18" charset="0"/>
              </a:rPr>
              <a:t>	Custodial </a:t>
            </a:r>
            <a:r>
              <a:rPr lang="en-US" sz="2500" b="0" dirty="0">
                <a:latin typeface="Times New Roman" panose="02020603050405020304" pitchFamily="18" charset="0"/>
                <a:cs typeface="Times New Roman" panose="02020603050405020304" pitchFamily="18" charset="0"/>
              </a:rPr>
              <a:t>Services</a:t>
            </a:r>
          </a:p>
          <a:p>
            <a:pPr marL="0" indent="0">
              <a:buNone/>
            </a:pPr>
            <a:r>
              <a:rPr lang="en-US" sz="2500" b="0" dirty="0" smtClean="0">
                <a:latin typeface="Times New Roman" panose="02020603050405020304" pitchFamily="18" charset="0"/>
                <a:cs typeface="Times New Roman" panose="02020603050405020304" pitchFamily="18" charset="0"/>
              </a:rPr>
              <a:t>	Maintenance </a:t>
            </a:r>
            <a:r>
              <a:rPr lang="en-US" sz="2500" b="0" dirty="0">
                <a:latin typeface="Times New Roman" panose="02020603050405020304" pitchFamily="18" charset="0"/>
                <a:cs typeface="Times New Roman" panose="02020603050405020304" pitchFamily="18" charset="0"/>
              </a:rPr>
              <a:t>of Elevators</a:t>
            </a:r>
          </a:p>
          <a:p>
            <a:pPr marL="0" indent="0">
              <a:buNone/>
            </a:pPr>
            <a:r>
              <a:rPr lang="en-US" sz="2500" b="0" dirty="0" smtClean="0">
                <a:latin typeface="Times New Roman" panose="02020603050405020304" pitchFamily="18" charset="0"/>
                <a:cs typeface="Times New Roman" panose="02020603050405020304" pitchFamily="18" charset="0"/>
              </a:rPr>
              <a:t>	Pest Control</a:t>
            </a:r>
          </a:p>
          <a:p>
            <a:pPr marL="0" indent="0">
              <a:buNone/>
            </a:pPr>
            <a:r>
              <a:rPr lang="en-US" sz="2500" b="0" dirty="0" smtClean="0">
                <a:latin typeface="Times New Roman" panose="02020603050405020304" pitchFamily="18" charset="0"/>
                <a:cs typeface="Times New Roman" panose="02020603050405020304" pitchFamily="18" charset="0"/>
              </a:rPr>
              <a:t>	Benning Refuse</a:t>
            </a:r>
          </a:p>
          <a:p>
            <a:pPr marL="0" indent="0">
              <a:buNone/>
            </a:pPr>
            <a:r>
              <a:rPr lang="en-US" sz="2500" b="0" dirty="0" smtClean="0">
                <a:latin typeface="Times New Roman" panose="02020603050405020304" pitchFamily="18" charset="0"/>
                <a:cs typeface="Times New Roman" panose="02020603050405020304" pitchFamily="18" charset="0"/>
              </a:rPr>
              <a:t>	Portalet</a:t>
            </a:r>
            <a:endParaRPr lang="en-US" sz="2500" b="0" dirty="0">
              <a:latin typeface="Times New Roman" panose="02020603050405020304" pitchFamily="18" charset="0"/>
              <a:cs typeface="Times New Roman" panose="02020603050405020304" pitchFamily="18" charset="0"/>
            </a:endParaRPr>
          </a:p>
          <a:p>
            <a:pPr marL="0" indent="0">
              <a:buNone/>
            </a:pPr>
            <a:r>
              <a:rPr lang="en-US" sz="2500" b="0" dirty="0" smtClean="0">
                <a:latin typeface="Times New Roman" panose="02020603050405020304" pitchFamily="18" charset="0"/>
                <a:cs typeface="Times New Roman" panose="02020603050405020304" pitchFamily="18" charset="0"/>
              </a:rPr>
              <a:t>	Construction </a:t>
            </a:r>
            <a:r>
              <a:rPr lang="en-US" sz="2500" b="0" dirty="0">
                <a:latin typeface="Times New Roman" panose="02020603050405020304" pitchFamily="18" charset="0"/>
                <a:cs typeface="Times New Roman" panose="02020603050405020304" pitchFamily="18" charset="0"/>
              </a:rPr>
              <a:t>MATOC</a:t>
            </a:r>
          </a:p>
          <a:p>
            <a:pPr lvl="1">
              <a:buFont typeface="Wingdings" panose="05000000000000000000" pitchFamily="2" charset="2"/>
              <a:buChar char="v"/>
            </a:pPr>
            <a:r>
              <a:rPr lang="en-US" sz="2500" b="1" dirty="0" smtClean="0">
                <a:latin typeface="Times New Roman" panose="02020603050405020304" pitchFamily="18" charset="0"/>
                <a:cs typeface="Times New Roman" panose="02020603050405020304" pitchFamily="18" charset="0"/>
              </a:rPr>
              <a:t>Logistics </a:t>
            </a:r>
            <a:r>
              <a:rPr lang="en-US" sz="2500" b="1" dirty="0">
                <a:latin typeface="Times New Roman" panose="02020603050405020304" pitchFamily="18" charset="0"/>
                <a:cs typeface="Times New Roman" panose="02020603050405020304" pitchFamily="18" charset="0"/>
              </a:rPr>
              <a:t>Readiness Center</a:t>
            </a:r>
          </a:p>
          <a:p>
            <a:pPr marL="0" indent="0">
              <a:buNone/>
            </a:pPr>
            <a:r>
              <a:rPr lang="en-US" sz="2500" dirty="0" smtClean="0">
                <a:latin typeface="Times New Roman" panose="02020603050405020304" pitchFamily="18" charset="0"/>
                <a:cs typeface="Times New Roman" panose="02020603050405020304" pitchFamily="18" charset="0"/>
              </a:rPr>
              <a:t> 	</a:t>
            </a:r>
            <a:r>
              <a:rPr lang="en-US" sz="2500" b="0" dirty="0" smtClean="0">
                <a:latin typeface="Times New Roman" panose="02020603050405020304" pitchFamily="18" charset="0"/>
                <a:cs typeface="Times New Roman" panose="02020603050405020304" pitchFamily="18" charset="0"/>
              </a:rPr>
              <a:t>Laundry </a:t>
            </a:r>
            <a:r>
              <a:rPr lang="en-US" sz="2500" b="0" dirty="0">
                <a:latin typeface="Times New Roman" panose="02020603050405020304" pitchFamily="18" charset="0"/>
                <a:cs typeface="Times New Roman" panose="02020603050405020304" pitchFamily="18" charset="0"/>
              </a:rPr>
              <a:t>&amp; Dry Cleaning Services</a:t>
            </a:r>
          </a:p>
          <a:p>
            <a:pPr marL="0" indent="0">
              <a:buNone/>
            </a:pPr>
            <a:r>
              <a:rPr lang="en-US" sz="2500" b="0" dirty="0" smtClean="0">
                <a:latin typeface="Times New Roman" panose="02020603050405020304" pitchFamily="18" charset="0"/>
                <a:cs typeface="Times New Roman" panose="02020603050405020304" pitchFamily="18" charset="0"/>
              </a:rPr>
              <a:t> 	Full </a:t>
            </a:r>
            <a:r>
              <a:rPr lang="en-US" sz="2500" b="0" dirty="0">
                <a:latin typeface="Times New Roman" panose="02020603050405020304" pitchFamily="18" charset="0"/>
                <a:cs typeface="Times New Roman" panose="02020603050405020304" pitchFamily="18" charset="0"/>
              </a:rPr>
              <a:t>Food Service</a:t>
            </a:r>
          </a:p>
          <a:p>
            <a:pPr marL="0" indent="0">
              <a:buNone/>
            </a:pPr>
            <a:r>
              <a:rPr lang="en-US" sz="2500" b="0" dirty="0" smtClean="0">
                <a:latin typeface="Times New Roman" panose="02020603050405020304" pitchFamily="18" charset="0"/>
                <a:cs typeface="Times New Roman" panose="02020603050405020304" pitchFamily="18" charset="0"/>
              </a:rPr>
              <a:t>	Local </a:t>
            </a:r>
            <a:r>
              <a:rPr lang="en-US" sz="2500" b="0" dirty="0">
                <a:latin typeface="Times New Roman" panose="02020603050405020304" pitchFamily="18" charset="0"/>
                <a:cs typeface="Times New Roman" panose="02020603050405020304" pitchFamily="18" charset="0"/>
              </a:rPr>
              <a:t>Moves and Packing of Household Goods</a:t>
            </a:r>
          </a:p>
          <a:p>
            <a:pPr lvl="1">
              <a:buFont typeface="Wingdings" panose="05000000000000000000" pitchFamily="2" charset="2"/>
              <a:buChar char="v"/>
            </a:pPr>
            <a:r>
              <a:rPr lang="en-US" sz="2500" b="1" dirty="0" smtClean="0">
                <a:latin typeface="Times New Roman" panose="02020603050405020304" pitchFamily="18" charset="0"/>
                <a:cs typeface="Times New Roman" panose="02020603050405020304" pitchFamily="18" charset="0"/>
              </a:rPr>
              <a:t>Directorate </a:t>
            </a:r>
            <a:r>
              <a:rPr lang="en-US" sz="2500" b="1" dirty="0">
                <a:latin typeface="Times New Roman" panose="02020603050405020304" pitchFamily="18" charset="0"/>
                <a:cs typeface="Times New Roman" panose="02020603050405020304" pitchFamily="18" charset="0"/>
              </a:rPr>
              <a:t>of Emergency Services</a:t>
            </a:r>
          </a:p>
          <a:p>
            <a:pPr marL="0" indent="0">
              <a:buNone/>
            </a:pPr>
            <a:r>
              <a:rPr lang="en-US" sz="2500" dirty="0" smtClean="0">
                <a:latin typeface="Times New Roman" panose="02020603050405020304" pitchFamily="18" charset="0"/>
                <a:cs typeface="Times New Roman" panose="02020603050405020304" pitchFamily="18" charset="0"/>
              </a:rPr>
              <a:t>	</a:t>
            </a:r>
            <a:r>
              <a:rPr lang="en-US" sz="2500" b="0" dirty="0" smtClean="0">
                <a:latin typeface="Times New Roman" panose="02020603050405020304" pitchFamily="18" charset="0"/>
                <a:cs typeface="Times New Roman" panose="02020603050405020304" pitchFamily="18" charset="0"/>
              </a:rPr>
              <a:t>Dispatch </a:t>
            </a:r>
            <a:r>
              <a:rPr lang="en-US" sz="2500" b="0" dirty="0">
                <a:latin typeface="Times New Roman" panose="02020603050405020304" pitchFamily="18" charset="0"/>
                <a:cs typeface="Times New Roman" panose="02020603050405020304" pitchFamily="18" charset="0"/>
              </a:rPr>
              <a:t>Services</a:t>
            </a:r>
          </a:p>
          <a:p>
            <a:pPr lvl="1">
              <a:buFont typeface="Wingdings" panose="05000000000000000000" pitchFamily="2" charset="2"/>
              <a:buChar char="v"/>
            </a:pPr>
            <a:r>
              <a:rPr lang="en-US" sz="2500" b="1" dirty="0" smtClean="0">
                <a:latin typeface="Times New Roman" panose="02020603050405020304" pitchFamily="18" charset="0"/>
                <a:cs typeface="Times New Roman" panose="02020603050405020304" pitchFamily="18" charset="0"/>
              </a:rPr>
              <a:t>Maneuver </a:t>
            </a:r>
            <a:r>
              <a:rPr lang="en-US" sz="2500" b="1" dirty="0">
                <a:latin typeface="Times New Roman" panose="02020603050405020304" pitchFamily="18" charset="0"/>
                <a:cs typeface="Times New Roman" panose="02020603050405020304" pitchFamily="18" charset="0"/>
              </a:rPr>
              <a:t>Center of Excellence</a:t>
            </a:r>
          </a:p>
          <a:p>
            <a:pPr marL="0" indent="0">
              <a:buNone/>
            </a:pPr>
            <a:r>
              <a:rPr lang="en-US" sz="2500" dirty="0" smtClean="0">
                <a:latin typeface="Times New Roman" panose="02020603050405020304" pitchFamily="18" charset="0"/>
                <a:cs typeface="Times New Roman" panose="02020603050405020304" pitchFamily="18" charset="0"/>
              </a:rPr>
              <a:t> 	Multiple </a:t>
            </a:r>
            <a:r>
              <a:rPr lang="en-US" sz="2500" dirty="0">
                <a:latin typeface="Times New Roman" panose="02020603050405020304" pitchFamily="18" charset="0"/>
                <a:cs typeface="Times New Roman" panose="02020603050405020304" pitchFamily="18" charset="0"/>
              </a:rPr>
              <a:t>Award Task Order Contract</a:t>
            </a:r>
          </a:p>
        </p:txBody>
      </p:sp>
      <p:sp>
        <p:nvSpPr>
          <p:cNvPr id="4" name="Slide Number Placeholder 3"/>
          <p:cNvSpPr>
            <a:spLocks noGrp="1"/>
          </p:cNvSpPr>
          <p:nvPr>
            <p:ph type="sldNum" sz="quarter" idx="12"/>
          </p:nvPr>
        </p:nvSpPr>
        <p:spPr/>
        <p:txBody>
          <a:bodyPr/>
          <a:lstStyle/>
          <a:p>
            <a:fld id="{1A3C3F5D-9F0A-4D26-898B-10DC4C85EEE6}" type="slidenum">
              <a:rPr lang="en-US" smtClean="0"/>
              <a:t>8</a:t>
            </a:fld>
            <a:endParaRPr lang="en-US" dirty="0"/>
          </a:p>
        </p:txBody>
      </p:sp>
    </p:spTree>
    <p:extLst>
      <p:ext uri="{BB962C8B-B14F-4D97-AF65-F5344CB8AC3E}">
        <p14:creationId xmlns:p14="http://schemas.microsoft.com/office/powerpoint/2010/main" val="4233045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Contracting Support by CSB/FDO</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1A3C3F5D-9F0A-4D26-898B-10DC4C85EEE6}" type="slidenum">
              <a:rPr lang="en-US" smtClean="0"/>
              <a:t>9</a:t>
            </a:fld>
            <a:endParaRPr lang="en-US" dirty="0"/>
          </a:p>
        </p:txBody>
      </p:sp>
      <p:sp>
        <p:nvSpPr>
          <p:cNvPr id="38" name="Rounded Rectangle 37"/>
          <p:cNvSpPr/>
          <p:nvPr/>
        </p:nvSpPr>
        <p:spPr>
          <a:xfrm>
            <a:off x="576121" y="1815548"/>
            <a:ext cx="1797601" cy="2637182"/>
          </a:xfrm>
          <a:prstGeom prst="roundRect">
            <a:avLst/>
          </a:prstGeom>
          <a:solidFill>
            <a:schemeClr val="accent3">
              <a:lumMod val="20000"/>
              <a:lumOff val="80000"/>
            </a:schemeClr>
          </a:solidFill>
          <a:ln w="9525">
            <a:solidFill>
              <a:srgbClr val="C00000"/>
            </a:solidFill>
          </a:ln>
          <a:scene3d>
            <a:camera prst="orthographicFront"/>
            <a:lightRig rig="balanced"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marL="117475" indent="-117475">
              <a:buFont typeface="Arial" panose="020B0604020202020204" pitchFamily="34" charset="0"/>
              <a:buChar char="•"/>
            </a:pPr>
            <a:r>
              <a:rPr lang="en-US" sz="1200" b="1" dirty="0" smtClean="0">
                <a:solidFill>
                  <a:schemeClr val="tx1"/>
                </a:solidFill>
                <a:latin typeface="Arial" panose="020B0604020202020204" pitchFamily="34" charset="0"/>
                <a:cs typeface="Arial" panose="020B0604020202020204" pitchFamily="34" charset="0"/>
              </a:rPr>
              <a:t>FT Belvoir</a:t>
            </a:r>
            <a:endParaRPr lang="en-US" sz="1200" b="1" dirty="0">
              <a:solidFill>
                <a:schemeClr val="tx1"/>
              </a:solidFill>
              <a:latin typeface="Arial" panose="020B0604020202020204" pitchFamily="34" charset="0"/>
              <a:cs typeface="Arial" panose="020B0604020202020204" pitchFamily="34" charset="0"/>
            </a:endParaRPr>
          </a:p>
          <a:p>
            <a:pPr marL="288925" lvl="1" indent="-171450">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FT </a:t>
            </a:r>
            <a:r>
              <a:rPr lang="en-US" sz="1100" dirty="0">
                <a:solidFill>
                  <a:schemeClr val="tx1"/>
                </a:solidFill>
                <a:latin typeface="Arial" panose="020B0604020202020204" pitchFamily="34" charset="0"/>
                <a:cs typeface="Arial" panose="020B0604020202020204" pitchFamily="34" charset="0"/>
              </a:rPr>
              <a:t>Meade</a:t>
            </a:r>
          </a:p>
          <a:p>
            <a:pPr marL="288925" lvl="1"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JBMH</a:t>
            </a:r>
          </a:p>
          <a:p>
            <a:pPr marL="288925" lvl="1"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AP Hill</a:t>
            </a:r>
          </a:p>
          <a:p>
            <a:pPr marL="288925" lvl="1" indent="-171450">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FT </a:t>
            </a:r>
            <a:r>
              <a:rPr lang="en-US" sz="1100" dirty="0">
                <a:solidFill>
                  <a:schemeClr val="tx1"/>
                </a:solidFill>
                <a:latin typeface="Arial" panose="020B0604020202020204" pitchFamily="34" charset="0"/>
                <a:cs typeface="Arial" panose="020B0604020202020204" pitchFamily="34" charset="0"/>
              </a:rPr>
              <a:t>Detrick</a:t>
            </a:r>
          </a:p>
          <a:p>
            <a:pPr marL="117475" indent="-117475">
              <a:buFont typeface="Arial" panose="020B0604020202020204" pitchFamily="34" charset="0"/>
              <a:buChar char="•"/>
            </a:pPr>
            <a:r>
              <a:rPr lang="en-US" sz="1200" b="1" dirty="0" smtClean="0">
                <a:solidFill>
                  <a:schemeClr val="tx1"/>
                </a:solidFill>
                <a:latin typeface="Arial" panose="020B0604020202020204" pitchFamily="34" charset="0"/>
                <a:cs typeface="Arial" panose="020B0604020202020204" pitchFamily="34" charset="0"/>
              </a:rPr>
              <a:t>FT </a:t>
            </a:r>
            <a:r>
              <a:rPr lang="en-US" sz="1200" b="1" dirty="0">
                <a:solidFill>
                  <a:schemeClr val="tx1"/>
                </a:solidFill>
                <a:latin typeface="Arial" panose="020B0604020202020204" pitchFamily="34" charset="0"/>
                <a:cs typeface="Arial" panose="020B0604020202020204" pitchFamily="34" charset="0"/>
              </a:rPr>
              <a:t>Sam Houston</a:t>
            </a:r>
          </a:p>
          <a:p>
            <a:pPr marL="117475" indent="-117475">
              <a:buFont typeface="Arial" panose="020B0604020202020204" pitchFamily="34" charset="0"/>
              <a:buChar char="•"/>
            </a:pPr>
            <a:r>
              <a:rPr lang="en-US" sz="1200" b="1" dirty="0" smtClean="0">
                <a:solidFill>
                  <a:schemeClr val="tx1"/>
                </a:solidFill>
                <a:latin typeface="Arial" panose="020B0604020202020204" pitchFamily="34" charset="0"/>
                <a:cs typeface="Arial" panose="020B0604020202020204" pitchFamily="34" charset="0"/>
              </a:rPr>
              <a:t>FT Knox</a:t>
            </a:r>
            <a:endParaRPr lang="en-US" sz="1200" b="1" dirty="0">
              <a:solidFill>
                <a:schemeClr val="tx1"/>
              </a:solidFill>
              <a:latin typeface="Arial" panose="020B0604020202020204" pitchFamily="34" charset="0"/>
              <a:cs typeface="Arial" panose="020B0604020202020204" pitchFamily="34" charset="0"/>
            </a:endParaRPr>
          </a:p>
        </p:txBody>
      </p:sp>
      <p:sp>
        <p:nvSpPr>
          <p:cNvPr id="39" name="TextBox 38"/>
          <p:cNvSpPr txBox="1"/>
          <p:nvPr/>
        </p:nvSpPr>
        <p:spPr>
          <a:xfrm>
            <a:off x="835485" y="1531664"/>
            <a:ext cx="1764374"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Fort Sam FDO (FSH)</a:t>
            </a:r>
            <a:endParaRPr lang="en-US" sz="1200" b="1" dirty="0">
              <a:latin typeface="Arial" panose="020B0604020202020204" pitchFamily="34" charset="0"/>
              <a:cs typeface="Arial" panose="020B0604020202020204" pitchFamily="34" charset="0"/>
            </a:endParaRPr>
          </a:p>
        </p:txBody>
      </p:sp>
      <p:sp>
        <p:nvSpPr>
          <p:cNvPr id="40" name="Rounded Rectangle 39"/>
          <p:cNvSpPr/>
          <p:nvPr/>
        </p:nvSpPr>
        <p:spPr>
          <a:xfrm>
            <a:off x="2719865" y="1800353"/>
            <a:ext cx="1744152" cy="2652377"/>
          </a:xfrm>
          <a:prstGeom prst="roundRect">
            <a:avLst/>
          </a:prstGeom>
          <a:solidFill>
            <a:schemeClr val="accent3">
              <a:lumMod val="20000"/>
              <a:lumOff val="80000"/>
            </a:schemeClr>
          </a:solidFill>
          <a:ln w="9525">
            <a:solidFill>
              <a:srgbClr val="C00000"/>
            </a:solidFill>
          </a:ln>
          <a:scene3d>
            <a:camera prst="orthographicFront"/>
            <a:lightRig rig="balanced"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marL="117475" indent="-117475">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DPG</a:t>
            </a:r>
          </a:p>
          <a:p>
            <a:pPr marL="117475" indent="-117475">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FT </a:t>
            </a:r>
            <a:r>
              <a:rPr lang="en-US" sz="1100" dirty="0">
                <a:solidFill>
                  <a:schemeClr val="tx1"/>
                </a:solidFill>
                <a:latin typeface="Arial" panose="020B0604020202020204" pitchFamily="34" charset="0"/>
                <a:cs typeface="Arial" panose="020B0604020202020204" pitchFamily="34" charset="0"/>
              </a:rPr>
              <a:t>Bliss</a:t>
            </a:r>
          </a:p>
          <a:p>
            <a:pPr marL="117475" indent="-117475">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FT </a:t>
            </a:r>
            <a:r>
              <a:rPr lang="en-US" sz="1100" dirty="0">
                <a:solidFill>
                  <a:schemeClr val="tx1"/>
                </a:solidFill>
                <a:latin typeface="Arial" panose="020B0604020202020204" pitchFamily="34" charset="0"/>
                <a:cs typeface="Arial" panose="020B0604020202020204" pitchFamily="34" charset="0"/>
              </a:rPr>
              <a:t>Carson</a:t>
            </a:r>
          </a:p>
          <a:p>
            <a:pPr marL="117475" indent="-117475">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FT </a:t>
            </a:r>
            <a:r>
              <a:rPr lang="en-US" sz="1100" dirty="0">
                <a:solidFill>
                  <a:schemeClr val="tx1"/>
                </a:solidFill>
                <a:latin typeface="Arial" panose="020B0604020202020204" pitchFamily="34" charset="0"/>
                <a:cs typeface="Arial" panose="020B0604020202020204" pitchFamily="34" charset="0"/>
              </a:rPr>
              <a:t>Hood</a:t>
            </a:r>
          </a:p>
          <a:p>
            <a:pPr marL="117475" indent="-117475">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FT </a:t>
            </a:r>
            <a:r>
              <a:rPr lang="en-US" sz="1100" dirty="0">
                <a:solidFill>
                  <a:schemeClr val="tx1"/>
                </a:solidFill>
                <a:latin typeface="Arial" panose="020B0604020202020204" pitchFamily="34" charset="0"/>
                <a:cs typeface="Arial" panose="020B0604020202020204" pitchFamily="34" charset="0"/>
              </a:rPr>
              <a:t>Irwin</a:t>
            </a:r>
          </a:p>
          <a:p>
            <a:pPr marL="117475" indent="-117475">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FT </a:t>
            </a:r>
            <a:r>
              <a:rPr lang="en-US" sz="1100" dirty="0">
                <a:solidFill>
                  <a:schemeClr val="tx1"/>
                </a:solidFill>
                <a:latin typeface="Arial" panose="020B0604020202020204" pitchFamily="34" charset="0"/>
                <a:cs typeface="Arial" panose="020B0604020202020204" pitchFamily="34" charset="0"/>
              </a:rPr>
              <a:t>Riley</a:t>
            </a:r>
          </a:p>
          <a:p>
            <a:pPr marL="117475" indent="-117475">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JBLM</a:t>
            </a:r>
          </a:p>
          <a:p>
            <a:pPr marL="117475" indent="-117475">
              <a:buFont typeface="Arial" panose="020B0604020202020204" pitchFamily="34" charset="0"/>
              <a:buChar char="•"/>
            </a:pPr>
            <a:r>
              <a:rPr lang="en-US" sz="1100" dirty="0" smtClean="0">
                <a:solidFill>
                  <a:schemeClr val="tx1"/>
                </a:solidFill>
                <a:latin typeface="Arial" panose="020B0604020202020204" pitchFamily="34" charset="0"/>
                <a:cs typeface="Arial" panose="020B0604020202020204" pitchFamily="34" charset="0"/>
              </a:rPr>
              <a:t>YPG</a:t>
            </a:r>
          </a:p>
          <a:p>
            <a:pPr marL="117475" indent="-117475">
              <a:buFont typeface="Arial" panose="020B0604020202020204" pitchFamily="34" charset="0"/>
              <a:buChar char="•"/>
            </a:pPr>
            <a:r>
              <a:rPr lang="en-US" sz="1100" b="1" dirty="0" smtClean="0">
                <a:solidFill>
                  <a:schemeClr val="tx1"/>
                </a:solidFill>
                <a:latin typeface="Arial" panose="020B0604020202020204" pitchFamily="34" charset="0"/>
                <a:cs typeface="Arial" panose="020B0604020202020204" pitchFamily="34" charset="0"/>
              </a:rPr>
              <a:t>FT Polk</a:t>
            </a:r>
            <a:endParaRPr lang="en-US" sz="1100" b="1" dirty="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4829540" y="1800353"/>
            <a:ext cx="1799860" cy="2652377"/>
          </a:xfrm>
          <a:prstGeom prst="roundRect">
            <a:avLst/>
          </a:prstGeom>
          <a:solidFill>
            <a:schemeClr val="accent3">
              <a:lumMod val="20000"/>
              <a:lumOff val="80000"/>
            </a:schemeClr>
          </a:solidFill>
          <a:ln w="9525">
            <a:solidFill>
              <a:srgbClr val="C00000"/>
            </a:solidFill>
          </a:ln>
          <a:scene3d>
            <a:camera prst="orthographicFront"/>
            <a:lightRig rig="balanced"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Bragg</a:t>
            </a:r>
          </a:p>
          <a:p>
            <a:r>
              <a:rPr lang="en-US" sz="1200" dirty="0" smtClean="0">
                <a:solidFill>
                  <a:schemeClr val="tx1"/>
                </a:solidFill>
                <a:latin typeface="Arial" panose="020B0604020202020204" pitchFamily="34" charset="0"/>
                <a:cs typeface="Arial" panose="020B0604020202020204" pitchFamily="34" charset="0"/>
              </a:rPr>
              <a:t>   </a:t>
            </a:r>
            <a:r>
              <a:rPr lang="en-US" sz="1100" b="1" dirty="0" smtClean="0">
                <a:solidFill>
                  <a:srgbClr val="C00000"/>
                </a:solidFill>
                <a:latin typeface="Arial" panose="020B0604020202020204" pitchFamily="34" charset="0"/>
                <a:cs typeface="Arial" panose="020B0604020202020204" pitchFamily="34" charset="0"/>
              </a:rPr>
              <a:t>-- HQ USARC</a:t>
            </a:r>
            <a:endParaRPr lang="en-US" sz="1100" b="1" dirty="0">
              <a:solidFill>
                <a:srgbClr val="C00000"/>
              </a:solidFill>
              <a:latin typeface="Arial" panose="020B0604020202020204" pitchFamily="34" charset="0"/>
              <a:cs typeface="Arial" panose="020B0604020202020204" pitchFamily="34" charset="0"/>
            </a:endParaRP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Campbell</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Drum</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Stewart</a:t>
            </a:r>
          </a:p>
          <a:p>
            <a:pPr marL="117475" indent="-117475">
              <a:buFont typeface="Arial" panose="020B0604020202020204" pitchFamily="34" charset="0"/>
              <a:buChar char="•"/>
            </a:pPr>
            <a:r>
              <a:rPr lang="en-US" sz="1200" b="1" dirty="0" smtClean="0">
                <a:solidFill>
                  <a:srgbClr val="C00000"/>
                </a:solidFill>
                <a:latin typeface="Arial" panose="020B0604020202020204" pitchFamily="34" charset="0"/>
                <a:cs typeface="Arial" panose="020B0604020202020204" pitchFamily="34" charset="0"/>
              </a:rPr>
              <a:t>FT Jackson</a:t>
            </a:r>
          </a:p>
          <a:p>
            <a:pPr marL="117475" indent="-117475">
              <a:buFont typeface="Arial" panose="020B0604020202020204" pitchFamily="34" charset="0"/>
              <a:buChar char="•"/>
            </a:pPr>
            <a:r>
              <a:rPr lang="en-US" sz="1200" b="1" dirty="0" smtClean="0">
                <a:solidFill>
                  <a:srgbClr val="C00000"/>
                </a:solidFill>
                <a:latin typeface="Arial" panose="020B0604020202020204" pitchFamily="34" charset="0"/>
                <a:cs typeface="Arial" panose="020B0604020202020204" pitchFamily="34" charset="0"/>
              </a:rPr>
              <a:t>FT Buchanan</a:t>
            </a:r>
            <a:endParaRPr lang="en-US" sz="1100" dirty="0">
              <a:solidFill>
                <a:schemeClr val="tx1"/>
              </a:solidFill>
              <a:latin typeface="Arial" panose="020B0604020202020204" pitchFamily="34" charset="0"/>
              <a:cs typeface="Arial" panose="020B0604020202020204" pitchFamily="34" charset="0"/>
            </a:endParaRPr>
          </a:p>
          <a:p>
            <a:pPr marL="117475" indent="-117475">
              <a:buFont typeface="Arial" panose="020B0604020202020204" pitchFamily="34" charset="0"/>
              <a:buChar char="•"/>
            </a:pPr>
            <a:r>
              <a:rPr lang="en-US" sz="1200" b="1" dirty="0" smtClean="0">
                <a:solidFill>
                  <a:srgbClr val="C00000"/>
                </a:solidFill>
                <a:latin typeface="Arial" panose="020B0604020202020204" pitchFamily="34" charset="0"/>
                <a:cs typeface="Arial" panose="020B0604020202020204" pitchFamily="34" charset="0"/>
              </a:rPr>
              <a:t>FT </a:t>
            </a:r>
            <a:r>
              <a:rPr lang="en-US" sz="1200" b="1" dirty="0">
                <a:solidFill>
                  <a:srgbClr val="C00000"/>
                </a:solidFill>
                <a:latin typeface="Arial" panose="020B0604020202020204" pitchFamily="34" charset="0"/>
                <a:cs typeface="Arial" panose="020B0604020202020204" pitchFamily="34" charset="0"/>
              </a:rPr>
              <a:t>McCoy</a:t>
            </a:r>
          </a:p>
          <a:p>
            <a:pPr marL="227013" lvl="1" indent="-109538">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Moffett </a:t>
            </a:r>
            <a:r>
              <a:rPr lang="en-US" sz="1100" dirty="0" smtClean="0">
                <a:solidFill>
                  <a:schemeClr val="tx1"/>
                </a:solidFill>
                <a:latin typeface="Arial" panose="020B0604020202020204" pitchFamily="34" charset="0"/>
                <a:cs typeface="Arial" panose="020B0604020202020204" pitchFamily="34" charset="0"/>
              </a:rPr>
              <a:t>Field Div</a:t>
            </a:r>
            <a:endParaRPr lang="en-US" sz="1200" b="1" dirty="0">
              <a:solidFill>
                <a:schemeClr val="tx1"/>
              </a:solidFill>
              <a:latin typeface="Arial" panose="020B0604020202020204" pitchFamily="34" charset="0"/>
              <a:cs typeface="Arial" panose="020B0604020202020204" pitchFamily="34" charset="0"/>
            </a:endParaRPr>
          </a:p>
        </p:txBody>
      </p:sp>
      <p:sp>
        <p:nvSpPr>
          <p:cNvPr id="42" name="Rounded Rectangle 41"/>
          <p:cNvSpPr/>
          <p:nvPr/>
        </p:nvSpPr>
        <p:spPr>
          <a:xfrm>
            <a:off x="6975543" y="1809497"/>
            <a:ext cx="1720648" cy="2643233"/>
          </a:xfrm>
          <a:prstGeom prst="roundRect">
            <a:avLst/>
          </a:prstGeom>
          <a:solidFill>
            <a:schemeClr val="accent3">
              <a:lumMod val="20000"/>
              <a:lumOff val="80000"/>
            </a:schemeClr>
          </a:solidFill>
          <a:ln w="9525">
            <a:solidFill>
              <a:srgbClr val="FF0000"/>
            </a:solidFill>
          </a:ln>
          <a:scene3d>
            <a:camera prst="orthographicFront"/>
            <a:lightRig rig="balanced"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t"/>
          <a:lstStyle/>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Benning</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Eustis</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Gordon</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Lee</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Rucker</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Sill</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West Point</a:t>
            </a:r>
          </a:p>
          <a:p>
            <a:pPr marL="117475" indent="-117475">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Pres. of Monterrey</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Leavenworth</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FT </a:t>
            </a:r>
            <a:r>
              <a:rPr lang="en-US" sz="1200" dirty="0">
                <a:solidFill>
                  <a:schemeClr val="tx1"/>
                </a:solidFill>
                <a:latin typeface="Arial" panose="020B0604020202020204" pitchFamily="34" charset="0"/>
                <a:cs typeface="Arial" panose="020B0604020202020204" pitchFamily="34" charset="0"/>
              </a:rPr>
              <a:t>Leonard Wood</a:t>
            </a:r>
          </a:p>
          <a:p>
            <a:pPr marL="117475" indent="-117475">
              <a:buFont typeface="Arial" panose="020B0604020202020204" pitchFamily="34" charset="0"/>
              <a:buChar char="•"/>
            </a:pPr>
            <a:r>
              <a:rPr lang="en-US" sz="1200" dirty="0" smtClean="0">
                <a:solidFill>
                  <a:schemeClr val="tx1"/>
                </a:solidFill>
                <a:latin typeface="Arial" panose="020B0604020202020204" pitchFamily="34" charset="0"/>
                <a:cs typeface="Arial" panose="020B0604020202020204" pitchFamily="34" charset="0"/>
              </a:rPr>
              <a:t>Carlisle Barracks</a:t>
            </a:r>
          </a:p>
        </p:txBody>
      </p:sp>
      <p:sp>
        <p:nvSpPr>
          <p:cNvPr id="43" name="TextBox 42"/>
          <p:cNvSpPr txBox="1"/>
          <p:nvPr/>
        </p:nvSpPr>
        <p:spPr>
          <a:xfrm>
            <a:off x="3225659" y="1501189"/>
            <a:ext cx="1173348"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418</a:t>
            </a:r>
            <a:r>
              <a:rPr lang="en-US" sz="1200" b="1" baseline="30000" dirty="0" smtClean="0">
                <a:latin typeface="Arial" panose="020B0604020202020204" pitchFamily="34" charset="0"/>
                <a:cs typeface="Arial" panose="020B0604020202020204" pitchFamily="34" charset="0"/>
              </a:rPr>
              <a:t>th</a:t>
            </a:r>
            <a:r>
              <a:rPr lang="en-US" sz="1200" b="1" dirty="0" smtClean="0">
                <a:latin typeface="Arial" panose="020B0604020202020204" pitchFamily="34" charset="0"/>
                <a:cs typeface="Arial" panose="020B0604020202020204" pitchFamily="34" charset="0"/>
              </a:rPr>
              <a:t> CSB</a:t>
            </a:r>
            <a:endParaRPr lang="en-US" sz="1200" b="1" dirty="0">
              <a:latin typeface="Arial" panose="020B0604020202020204" pitchFamily="34" charset="0"/>
              <a:cs typeface="Arial" panose="020B0604020202020204" pitchFamily="34" charset="0"/>
            </a:endParaRPr>
          </a:p>
        </p:txBody>
      </p:sp>
      <p:sp>
        <p:nvSpPr>
          <p:cNvPr id="44" name="TextBox 43"/>
          <p:cNvSpPr txBox="1"/>
          <p:nvPr/>
        </p:nvSpPr>
        <p:spPr>
          <a:xfrm>
            <a:off x="5225007" y="1497942"/>
            <a:ext cx="1221553"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419</a:t>
            </a:r>
            <a:r>
              <a:rPr lang="en-US" sz="1200" b="1" baseline="30000" dirty="0" smtClean="0">
                <a:latin typeface="Arial" panose="020B0604020202020204" pitchFamily="34" charset="0"/>
                <a:cs typeface="Arial" panose="020B0604020202020204" pitchFamily="34" charset="0"/>
              </a:rPr>
              <a:t>th</a:t>
            </a:r>
            <a:r>
              <a:rPr lang="en-US" sz="1200" b="1" dirty="0" smtClean="0">
                <a:latin typeface="Arial" panose="020B0604020202020204" pitchFamily="34" charset="0"/>
                <a:cs typeface="Arial" panose="020B0604020202020204" pitchFamily="34" charset="0"/>
              </a:rPr>
              <a:t> CSB</a:t>
            </a:r>
            <a:endParaRPr lang="en-US" sz="1200" b="1" dirty="0">
              <a:latin typeface="Arial" panose="020B0604020202020204" pitchFamily="34" charset="0"/>
              <a:cs typeface="Arial" panose="020B0604020202020204" pitchFamily="34" charset="0"/>
            </a:endParaRPr>
          </a:p>
        </p:txBody>
      </p:sp>
      <p:sp>
        <p:nvSpPr>
          <p:cNvPr id="45" name="TextBox 44"/>
          <p:cNvSpPr txBox="1"/>
          <p:nvPr/>
        </p:nvSpPr>
        <p:spPr>
          <a:xfrm>
            <a:off x="7212417" y="1497942"/>
            <a:ext cx="1374992"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Eustis FDO</a:t>
            </a:r>
            <a:endParaRPr lang="en-US" sz="1200" b="1" dirty="0">
              <a:latin typeface="Arial" panose="020B0604020202020204" pitchFamily="34" charset="0"/>
              <a:cs typeface="Arial" panose="020B0604020202020204" pitchFamily="34" charset="0"/>
            </a:endParaRPr>
          </a:p>
        </p:txBody>
      </p:sp>
      <p:sp>
        <p:nvSpPr>
          <p:cNvPr id="60" name="Rectangle 59"/>
          <p:cNvSpPr/>
          <p:nvPr/>
        </p:nvSpPr>
        <p:spPr>
          <a:xfrm>
            <a:off x="1117154" y="4215471"/>
            <a:ext cx="715533" cy="69908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Primarily support OA22  </a:t>
            </a:r>
          </a:p>
          <a:p>
            <a:pPr algn="ctr"/>
            <a:r>
              <a:rPr lang="en-US" sz="800" b="1" dirty="0" smtClean="0">
                <a:solidFill>
                  <a:schemeClr val="tx1"/>
                </a:solidFill>
                <a:latin typeface="Arial" panose="020B0604020202020204" pitchFamily="34" charset="0"/>
                <a:cs typeface="Arial" panose="020B0604020202020204" pitchFamily="34" charset="0"/>
              </a:rPr>
              <a:t>&amp; IMCOM HQ</a:t>
            </a:r>
            <a:endParaRPr lang="en-US" sz="800" b="1" dirty="0">
              <a:solidFill>
                <a:schemeClr val="tx1"/>
              </a:solidFill>
              <a:latin typeface="Arial" panose="020B0604020202020204" pitchFamily="34" charset="0"/>
              <a:cs typeface="Arial" panose="020B0604020202020204" pitchFamily="34" charset="0"/>
            </a:endParaRPr>
          </a:p>
        </p:txBody>
      </p:sp>
      <p:sp>
        <p:nvSpPr>
          <p:cNvPr id="61" name="Rectangle 60"/>
          <p:cNvSpPr/>
          <p:nvPr/>
        </p:nvSpPr>
        <p:spPr>
          <a:xfrm>
            <a:off x="3225659" y="4264658"/>
            <a:ext cx="715533" cy="57135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Primarily support FORSCOM</a:t>
            </a:r>
          </a:p>
          <a:p>
            <a:pPr algn="ctr"/>
            <a:r>
              <a:rPr lang="en-US" sz="800" b="1" dirty="0" smtClean="0">
                <a:solidFill>
                  <a:schemeClr val="tx1"/>
                </a:solidFill>
                <a:latin typeface="Arial" panose="020B0604020202020204" pitchFamily="34" charset="0"/>
                <a:cs typeface="Arial" panose="020B0604020202020204" pitchFamily="34" charset="0"/>
              </a:rPr>
              <a:t>and ATEC</a:t>
            </a:r>
            <a:endParaRPr lang="en-US" sz="800" b="1" dirty="0">
              <a:solidFill>
                <a:schemeClr val="tx1"/>
              </a:solidFill>
              <a:latin typeface="Arial" panose="020B0604020202020204" pitchFamily="34" charset="0"/>
              <a:cs typeface="Arial" panose="020B0604020202020204" pitchFamily="34" charset="0"/>
            </a:endParaRPr>
          </a:p>
        </p:txBody>
      </p:sp>
      <p:sp>
        <p:nvSpPr>
          <p:cNvPr id="62" name="Rectangle 61"/>
          <p:cNvSpPr/>
          <p:nvPr/>
        </p:nvSpPr>
        <p:spPr>
          <a:xfrm>
            <a:off x="7454800" y="4279335"/>
            <a:ext cx="762133" cy="57135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Primarily support TRADOC</a:t>
            </a:r>
          </a:p>
        </p:txBody>
      </p:sp>
      <p:sp>
        <p:nvSpPr>
          <p:cNvPr id="63" name="Rectangle 62"/>
          <p:cNvSpPr/>
          <p:nvPr/>
        </p:nvSpPr>
        <p:spPr>
          <a:xfrm>
            <a:off x="5249397" y="4264658"/>
            <a:ext cx="723637" cy="57135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Primarily support FORSCOM and USARC</a:t>
            </a:r>
            <a:endParaRPr lang="en-US" sz="800" b="1" dirty="0">
              <a:solidFill>
                <a:schemeClr val="tx1"/>
              </a:solidFill>
              <a:latin typeface="Arial" panose="020B0604020202020204" pitchFamily="34" charset="0"/>
              <a:cs typeface="Arial" panose="020B0604020202020204" pitchFamily="34" charset="0"/>
            </a:endParaRPr>
          </a:p>
        </p:txBody>
      </p:sp>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3436" y="1585096"/>
            <a:ext cx="186224" cy="155187"/>
          </a:xfrm>
          <a:prstGeom prst="rect">
            <a:avLst/>
          </a:prstGeom>
          <a:ln>
            <a:solidFill>
              <a:schemeClr val="tx1"/>
            </a:solidFill>
          </a:ln>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6022" y="1586370"/>
            <a:ext cx="186224" cy="155187"/>
          </a:xfrm>
          <a:prstGeom prst="rect">
            <a:avLst/>
          </a:prstGeom>
          <a:ln>
            <a:solidFill>
              <a:schemeClr val="tx1"/>
            </a:solidFill>
          </a:ln>
        </p:spPr>
      </p:pic>
      <p:sp>
        <p:nvSpPr>
          <p:cNvPr id="66" name="Rectangle 65"/>
          <p:cNvSpPr/>
          <p:nvPr/>
        </p:nvSpPr>
        <p:spPr>
          <a:xfrm>
            <a:off x="6844479" y="1546789"/>
            <a:ext cx="319826" cy="192559"/>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GS-15</a:t>
            </a:r>
            <a:endParaRPr lang="en-US" sz="600" dirty="0"/>
          </a:p>
        </p:txBody>
      </p:sp>
      <p:sp>
        <p:nvSpPr>
          <p:cNvPr id="68" name="Rectangle 67"/>
          <p:cNvSpPr/>
          <p:nvPr/>
        </p:nvSpPr>
        <p:spPr>
          <a:xfrm>
            <a:off x="576121" y="1561187"/>
            <a:ext cx="300270" cy="192559"/>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GS-15</a:t>
            </a:r>
            <a:endParaRPr lang="en-US" sz="600" dirty="0"/>
          </a:p>
        </p:txBody>
      </p:sp>
      <p:sp>
        <p:nvSpPr>
          <p:cNvPr id="133" name="Rectangle 132"/>
          <p:cNvSpPr>
            <a:spLocks noChangeAspect="1" noChangeArrowheads="1"/>
          </p:cNvSpPr>
          <p:nvPr/>
        </p:nvSpPr>
        <p:spPr bwMode="auto">
          <a:xfrm>
            <a:off x="197124" y="5854932"/>
            <a:ext cx="2176598" cy="626477"/>
          </a:xfrm>
          <a:prstGeom prst="rect">
            <a:avLst/>
          </a:prstGeom>
          <a:solidFill>
            <a:schemeClr val="bg1"/>
          </a:solidFill>
          <a:ln w="28575">
            <a:solidFill>
              <a:srgbClr val="004654"/>
            </a:solidFill>
            <a:miter lim="800000"/>
            <a:headEnd/>
            <a:tailEnd/>
          </a:ln>
        </p:spPr>
        <p:txBody>
          <a:bodyPr wrap="none" anchor="ctr"/>
          <a:lstStyle/>
          <a:p>
            <a:pPr>
              <a:lnSpc>
                <a:spcPct val="50000"/>
              </a:lnSpc>
            </a:pPr>
            <a:r>
              <a:rPr lang="en-US" sz="900" b="1" u="sng" kern="1000" dirty="0" smtClean="0">
                <a:solidFill>
                  <a:srgbClr val="000000"/>
                </a:solidFill>
                <a:latin typeface="Arial" panose="020B0604020202020204" pitchFamily="34" charset="0"/>
                <a:cs typeface="Arial" panose="020B0604020202020204" pitchFamily="34" charset="0"/>
              </a:rPr>
              <a:t>Legend</a:t>
            </a:r>
            <a:r>
              <a:rPr lang="en-US" sz="800" b="1" kern="1000" dirty="0" smtClean="0">
                <a:solidFill>
                  <a:srgbClr val="000000"/>
                </a:solidFill>
                <a:latin typeface="Arial" panose="020B0604020202020204" pitchFamily="34" charset="0"/>
                <a:cs typeface="Arial" panose="020B0604020202020204" pitchFamily="34" charset="0"/>
              </a:rPr>
              <a:t>:</a:t>
            </a:r>
          </a:p>
          <a:p>
            <a:pPr>
              <a:lnSpc>
                <a:spcPct val="50000"/>
              </a:lnSpc>
            </a:pPr>
            <a:endParaRPr lang="en-US" sz="800" b="1" kern="1000" dirty="0">
              <a:solidFill>
                <a:srgbClr val="000000"/>
              </a:solidFill>
              <a:latin typeface="Arial" panose="020B0604020202020204" pitchFamily="34" charset="0"/>
              <a:cs typeface="Arial" panose="020B0604020202020204" pitchFamily="34" charset="0"/>
            </a:endParaRPr>
          </a:p>
          <a:p>
            <a:pPr>
              <a:lnSpc>
                <a:spcPct val="50000"/>
              </a:lnSpc>
            </a:pPr>
            <a:r>
              <a:rPr lang="en-US" sz="800" b="1" kern="1000" dirty="0" smtClean="0">
                <a:solidFill>
                  <a:srgbClr val="000000"/>
                </a:solidFill>
                <a:latin typeface="Arial" panose="020B0604020202020204" pitchFamily="34" charset="0"/>
                <a:cs typeface="Arial" panose="020B0604020202020204" pitchFamily="34" charset="0"/>
              </a:rPr>
              <a:t>FDO = Field Directorate Office</a:t>
            </a:r>
          </a:p>
          <a:p>
            <a:pPr>
              <a:lnSpc>
                <a:spcPct val="50000"/>
              </a:lnSpc>
            </a:pPr>
            <a:endParaRPr lang="en-US" sz="800" b="1" kern="1000" dirty="0">
              <a:solidFill>
                <a:srgbClr val="000000"/>
              </a:solidFill>
              <a:latin typeface="Arial" panose="020B0604020202020204" pitchFamily="34" charset="0"/>
              <a:cs typeface="Arial" panose="020B0604020202020204" pitchFamily="34" charset="0"/>
            </a:endParaRPr>
          </a:p>
          <a:p>
            <a:pPr>
              <a:lnSpc>
                <a:spcPct val="50000"/>
              </a:lnSpc>
            </a:pPr>
            <a:r>
              <a:rPr lang="en-US" sz="800" b="1" kern="1000" dirty="0" smtClean="0">
                <a:solidFill>
                  <a:srgbClr val="000000"/>
                </a:solidFill>
                <a:latin typeface="Arial" panose="020B0604020202020204" pitchFamily="34" charset="0"/>
                <a:cs typeface="Arial" panose="020B0604020202020204" pitchFamily="34" charset="0"/>
              </a:rPr>
              <a:t>CSB </a:t>
            </a:r>
            <a:r>
              <a:rPr lang="en-US" sz="800" b="1" kern="1000" dirty="0">
                <a:solidFill>
                  <a:srgbClr val="000000"/>
                </a:solidFill>
                <a:latin typeface="Arial" panose="020B0604020202020204" pitchFamily="34" charset="0"/>
                <a:cs typeface="Arial" panose="020B0604020202020204" pitchFamily="34" charset="0"/>
              </a:rPr>
              <a:t>= Contracting Support </a:t>
            </a:r>
            <a:r>
              <a:rPr lang="en-US" sz="800" b="1" kern="1000" dirty="0" smtClean="0">
                <a:solidFill>
                  <a:srgbClr val="000000"/>
                </a:solidFill>
                <a:latin typeface="Arial" panose="020B0604020202020204" pitchFamily="34" charset="0"/>
                <a:cs typeface="Arial" panose="020B0604020202020204" pitchFamily="34" charset="0"/>
              </a:rPr>
              <a:t>Brigade</a:t>
            </a:r>
          </a:p>
          <a:p>
            <a:pPr>
              <a:lnSpc>
                <a:spcPct val="50000"/>
              </a:lnSpc>
            </a:pPr>
            <a:endParaRPr lang="en-US" sz="800" b="1" kern="1000" dirty="0" smtClean="0">
              <a:solidFill>
                <a:srgbClr val="000000"/>
              </a:solidFill>
              <a:latin typeface="Arial" panose="020B0604020202020204" pitchFamily="34" charset="0"/>
              <a:cs typeface="Arial" panose="020B0604020202020204" pitchFamily="34" charset="0"/>
            </a:endParaRPr>
          </a:p>
          <a:p>
            <a:pPr>
              <a:lnSpc>
                <a:spcPct val="50000"/>
              </a:lnSpc>
            </a:pPr>
            <a:r>
              <a:rPr lang="en-US" sz="800" b="1" kern="1000" dirty="0" smtClean="0">
                <a:solidFill>
                  <a:srgbClr val="000000"/>
                </a:solidFill>
                <a:latin typeface="Arial" panose="020B0604020202020204" pitchFamily="34" charset="0"/>
                <a:cs typeface="Arial" panose="020B0604020202020204" pitchFamily="34" charset="0"/>
              </a:rPr>
              <a:t>JB = Joint Base</a:t>
            </a:r>
            <a:endParaRPr lang="en-US" sz="800" b="1" kern="1000" dirty="0">
              <a:solidFill>
                <a:srgbClr val="000000"/>
              </a:solidFill>
              <a:latin typeface="Arial" panose="020B0604020202020204" pitchFamily="34" charset="0"/>
              <a:cs typeface="Arial" panose="020B0604020202020204" pitchFamily="34" charset="0"/>
            </a:endParaRPr>
          </a:p>
          <a:p>
            <a:pPr>
              <a:lnSpc>
                <a:spcPct val="50000"/>
              </a:lnSpc>
            </a:pPr>
            <a:endParaRPr lang="en-US" sz="800" b="1" kern="1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37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952BD43B2D0014C8B75412A6B97B1FF" ma:contentTypeVersion="5" ma:contentTypeDescription="Create a new document." ma:contentTypeScope="" ma:versionID="ec25bd1f3eb1e27e58dab3cb6c20ef65">
  <xsd:schema xmlns:xsd="http://www.w3.org/2001/XMLSchema" xmlns:xs="http://www.w3.org/2001/XMLSchema" xmlns:p="http://schemas.microsoft.com/office/2006/metadata/properties" xmlns:ns1="http://schemas.microsoft.com/sharepoint/v3" xmlns:ns2="9f9c6530-d405-4587-82ab-bdb3ce9d4873" targetNamespace="http://schemas.microsoft.com/office/2006/metadata/properties" ma:root="true" ma:fieldsID="a9edb81153c11baa648df40a3a56062b" ns1:_="" ns2:_="">
    <xsd:import namespace="http://schemas.microsoft.com/sharepoint/v3"/>
    <xsd:import namespace="9f9c6530-d405-4587-82ab-bdb3ce9d487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9c6530-d405-4587-82ab-bdb3ce9d487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f9c6530-d405-4587-82ab-bdb3ce9d4873">NC724TTVQDNK-41-13120</_dlc_DocId>
    <_dlc_DocIdUrl xmlns="9f9c6530-d405-4587-82ab-bdb3ce9d4873">
      <Url>https://micc.aep.army.mil/mcc_eustis/benningoffice/_layouts/15/DocIdRedir.aspx?ID=NC724TTVQDNK-41-13120</Url>
      <Description>NC724TTVQDNK-41-13120</Description>
    </_dlc_DocIdUrl>
  </documentManagement>
</p:properties>
</file>

<file path=customXml/item5.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6FAD7FE7-8D8B-4D57-9E29-674B3A14046D}">
  <ds:schemaRefs>
    <ds:schemaRef ds:uri="http://schemas.microsoft.com/sharepoint/v3/contenttype/forms"/>
  </ds:schemaRefs>
</ds:datastoreItem>
</file>

<file path=customXml/itemProps2.xml><?xml version="1.0" encoding="utf-8"?>
<ds:datastoreItem xmlns:ds="http://schemas.openxmlformats.org/officeDocument/2006/customXml" ds:itemID="{83E9B054-6E6D-4A8D-B59E-BCD8AEE2185E}">
  <ds:schemaRefs>
    <ds:schemaRef ds:uri="http://schemas.microsoft.com/sharepoint/events"/>
  </ds:schemaRefs>
</ds:datastoreItem>
</file>

<file path=customXml/itemProps3.xml><?xml version="1.0" encoding="utf-8"?>
<ds:datastoreItem xmlns:ds="http://schemas.openxmlformats.org/officeDocument/2006/customXml" ds:itemID="{78DEC0AB-6587-4FA2-A41A-6B9BA54069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9c6530-d405-4587-82ab-bdb3ce9d4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08A39CC-4F9D-4B16-A146-896F8F48D607}">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9f9c6530-d405-4587-82ab-bdb3ce9d4873"/>
    <ds:schemaRef ds:uri="http://www.w3.org/XML/1998/namespace"/>
  </ds:schemaRefs>
</ds:datastoreItem>
</file>

<file path=customXml/itemProps5.xml><?xml version="1.0" encoding="utf-8"?>
<ds:datastoreItem xmlns:ds="http://schemas.openxmlformats.org/officeDocument/2006/customXml" ds:itemID="{3A979476-F847-4CE5-A64E-200BBC6EADF8}">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Office Theme</Template>
  <TotalTime>4905</TotalTime>
  <Words>1366</Words>
  <Application>Microsoft Office PowerPoint</Application>
  <PresentationFormat>On-screen Show (4:3)</PresentationFormat>
  <Paragraphs>313</Paragraphs>
  <Slides>24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Myriad Bold</vt:lpstr>
      <vt:lpstr>Times New Roman</vt:lpstr>
      <vt:lpstr>Wingdings</vt:lpstr>
      <vt:lpstr>MSC Theme</vt:lpstr>
      <vt:lpstr>MICC – Fort Benning &amp; MICC – Fort Rucker</vt:lpstr>
      <vt:lpstr>   WELCOME &amp; ADMINISTRATIVE DATA</vt:lpstr>
      <vt:lpstr>MICC Fort Benning Industry Day</vt:lpstr>
      <vt:lpstr>Welcome to the MICC</vt:lpstr>
      <vt:lpstr>ADVISORY</vt:lpstr>
      <vt:lpstr>INTRODUCTIONS</vt:lpstr>
      <vt:lpstr>MICC_FORT RUCKER</vt:lpstr>
      <vt:lpstr>FORT BENNING RECURRING REQUIREMENTS</vt:lpstr>
      <vt:lpstr>Contracting Support by CSB/FDO</vt:lpstr>
      <vt:lpstr>Mission Support Division</vt:lpstr>
      <vt:lpstr>Mission Support Division</vt:lpstr>
      <vt:lpstr>Mission Support Division </vt:lpstr>
      <vt:lpstr>PowerPoint Presentation</vt:lpstr>
      <vt:lpstr>PowerPoint Presentation</vt:lpstr>
      <vt:lpstr>Mr. Rufus Gates Small Business Professional rufus.gates.civ@mail.mil </vt:lpstr>
      <vt:lpstr>Role of Small Business Office</vt:lpstr>
      <vt:lpstr>Role of Small Business Office</vt:lpstr>
      <vt:lpstr> Role of Small Business Office</vt:lpstr>
      <vt:lpstr>Pursuing Opportunities</vt:lpstr>
      <vt:lpstr>MICC SBO Contact Information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subject>Presentation</dc:subject>
  <dc:creator>Nash, Kevin M MIL COL HQ ACC</dc:creator>
  <cp:lastModifiedBy>Bethay, Louise J CIV USA AMC</cp:lastModifiedBy>
  <cp:revision>178</cp:revision>
  <cp:lastPrinted>2019-06-18T18:11:43Z</cp:lastPrinted>
  <dcterms:created xsi:type="dcterms:W3CDTF">2017-05-18T14:22:46Z</dcterms:created>
  <dcterms:modified xsi:type="dcterms:W3CDTF">2019-07-23T19:10:41Z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0x0101005952BD43B2D0014C8B75412A6B97B1FF</vt:lpwstr>
  </property>
  <property fmtid="{D5CDD505-2E9C-101B-9397-08002B2CF9AE}" pid="3" name="_dlc_DocIdItemGuid">
    <vt:lpwstr>a83166e9-ba55-47d9-a4a3-12875982c9cc</vt:lpwstr>
  </property>
</Properties>
</file>